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323" r:id="rId3"/>
    <p:sldId id="324" r:id="rId4"/>
    <p:sldId id="257" r:id="rId5"/>
    <p:sldId id="313" r:id="rId6"/>
    <p:sldId id="263" r:id="rId7"/>
    <p:sldId id="301" r:id="rId8"/>
    <p:sldId id="302" r:id="rId9"/>
    <p:sldId id="303" r:id="rId10"/>
    <p:sldId id="304" r:id="rId11"/>
    <p:sldId id="260" r:id="rId12"/>
    <p:sldId id="278" r:id="rId13"/>
    <p:sldId id="279" r:id="rId14"/>
    <p:sldId id="280" r:id="rId15"/>
    <p:sldId id="281" r:id="rId16"/>
    <p:sldId id="282" r:id="rId17"/>
    <p:sldId id="318" r:id="rId18"/>
    <p:sldId id="283" r:id="rId19"/>
    <p:sldId id="320" r:id="rId20"/>
    <p:sldId id="284" r:id="rId21"/>
    <p:sldId id="319" r:id="rId22"/>
    <p:sldId id="287" r:id="rId23"/>
    <p:sldId id="289" r:id="rId24"/>
    <p:sldId id="321" r:id="rId25"/>
    <p:sldId id="322" r:id="rId26"/>
    <p:sldId id="305" r:id="rId27"/>
    <p:sldId id="291" r:id="rId28"/>
    <p:sldId id="306" r:id="rId29"/>
    <p:sldId id="326" r:id="rId30"/>
    <p:sldId id="327" r:id="rId31"/>
    <p:sldId id="332" r:id="rId32"/>
    <p:sldId id="329" r:id="rId33"/>
    <p:sldId id="330" r:id="rId34"/>
    <p:sldId id="331" r:id="rId35"/>
    <p:sldId id="292" r:id="rId36"/>
    <p:sldId id="293" r:id="rId37"/>
    <p:sldId id="286" r:id="rId38"/>
    <p:sldId id="334" r:id="rId39"/>
    <p:sldId id="333" r:id="rId40"/>
    <p:sldId id="335" r:id="rId41"/>
    <p:sldId id="337" r:id="rId42"/>
    <p:sldId id="336" r:id="rId43"/>
    <p:sldId id="338" r:id="rId44"/>
    <p:sldId id="339" r:id="rId45"/>
    <p:sldId id="340" r:id="rId46"/>
    <p:sldId id="31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00" y="168"/>
      </p:cViewPr>
      <p:guideLst>
        <p:guide orient="horz" pos="2160"/>
        <p:guide pos="3840"/>
      </p:guideLst>
    </p:cSldViewPr>
  </p:slideViewPr>
  <p:notesTextViewPr>
    <p:cViewPr>
      <p:scale>
        <a:sx n="1" d="1"/>
        <a:sy n="1" d="1"/>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10/4/19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10/4/19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10/4/19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10/4/19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10/4/19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10/4/19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10/4/19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10/4/19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Land Corps</a:t>
            </a:r>
            <a:endParaRPr lang="en-US" dirty="0"/>
          </a:p>
        </p:txBody>
      </p:sp>
      <p:sp>
        <p:nvSpPr>
          <p:cNvPr id="3" name="Subtitle 2"/>
          <p:cNvSpPr>
            <a:spLocks noGrp="1"/>
          </p:cNvSpPr>
          <p:nvPr>
            <p:ph type="subTitle" idx="1"/>
          </p:nvPr>
        </p:nvSpPr>
        <p:spPr/>
        <p:txBody>
          <a:bodyPr/>
          <a:lstStyle/>
          <a:p>
            <a:r>
              <a:rPr lang="en-US" dirty="0" smtClean="0"/>
              <a:t>Hiring Authority and Eligibility</a:t>
            </a:r>
            <a:endParaRPr lang="en-US" dirty="0"/>
          </a:p>
        </p:txBody>
      </p:sp>
    </p:spTree>
    <p:extLst>
      <p:ext uri="{BB962C8B-B14F-4D97-AF65-F5344CB8AC3E}">
        <p14:creationId xmlns:p14="http://schemas.microsoft.com/office/powerpoint/2010/main" val="380120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Lost My Certificate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You may be out of luck. Marianne is not required to maintain copies of certificates, although she may still have a copy of yours. However, she may:</a:t>
            </a:r>
          </a:p>
          <a:p>
            <a:r>
              <a:rPr lang="en-US" sz="2400" dirty="0" smtClean="0"/>
              <a:t>Move</a:t>
            </a:r>
          </a:p>
          <a:p>
            <a:r>
              <a:rPr lang="en-US" sz="2400" dirty="0" smtClean="0"/>
              <a:t>Resign</a:t>
            </a:r>
          </a:p>
          <a:p>
            <a:r>
              <a:rPr lang="en-US" sz="2400" dirty="0" smtClean="0"/>
              <a:t>Retire</a:t>
            </a:r>
          </a:p>
          <a:p>
            <a:r>
              <a:rPr lang="en-US" sz="2400" dirty="0" smtClean="0"/>
              <a:t>Otherwise not be available</a:t>
            </a:r>
          </a:p>
          <a:p>
            <a:endParaRPr lang="en-US" sz="2400" dirty="0"/>
          </a:p>
          <a:p>
            <a:pPr marL="0" indent="0" algn="ctr">
              <a:buNone/>
            </a:pPr>
            <a:r>
              <a:rPr lang="en-US" sz="2800" b="1" dirty="0" smtClean="0"/>
              <a:t>You are responsible for keeping track </a:t>
            </a:r>
          </a:p>
          <a:p>
            <a:pPr marL="0" indent="0" algn="ctr">
              <a:buNone/>
            </a:pPr>
            <a:r>
              <a:rPr lang="en-US" sz="2800" b="1" dirty="0" smtClean="0"/>
              <a:t>of your certificate</a:t>
            </a:r>
            <a:endParaRPr lang="en-US" sz="2800" b="1" dirty="0"/>
          </a:p>
        </p:txBody>
      </p:sp>
    </p:spTree>
    <p:extLst>
      <p:ext uri="{BB962C8B-B14F-4D97-AF65-F5344CB8AC3E}">
        <p14:creationId xmlns:p14="http://schemas.microsoft.com/office/powerpoint/2010/main" val="999630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Certificate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123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Facts</a:t>
            </a:r>
            <a:endParaRPr lang="en-US" dirty="0"/>
          </a:p>
        </p:txBody>
      </p:sp>
      <p:sp>
        <p:nvSpPr>
          <p:cNvPr id="3" name="Content Placeholder 2"/>
          <p:cNvSpPr>
            <a:spLocks noGrp="1"/>
          </p:cNvSpPr>
          <p:nvPr>
            <p:ph idx="1"/>
          </p:nvPr>
        </p:nvSpPr>
        <p:spPr/>
        <p:txBody>
          <a:bodyPr>
            <a:normAutofit/>
          </a:bodyPr>
          <a:lstStyle/>
          <a:p>
            <a:r>
              <a:rPr lang="en-US" sz="2400" dirty="0" smtClean="0"/>
              <a:t>You must meet the minimum qualifications for the job(s) to which you apply</a:t>
            </a:r>
          </a:p>
          <a:p>
            <a:endParaRPr lang="en-US" sz="2400" dirty="0"/>
          </a:p>
          <a:p>
            <a:r>
              <a:rPr lang="en-US" sz="2400" dirty="0" smtClean="0"/>
              <a:t>Aim for entry level work at the GS-4, 5, or 7 or WG-2, 3, or 4 (Park Guide, Visitor Use Assistant, </a:t>
            </a:r>
            <a:r>
              <a:rPr lang="en-US" sz="2400" dirty="0" err="1" smtClean="0"/>
              <a:t>BioTechnician</a:t>
            </a:r>
            <a:r>
              <a:rPr lang="en-US" sz="2400" dirty="0" smtClean="0"/>
              <a:t>, Laborer)</a:t>
            </a:r>
          </a:p>
          <a:p>
            <a:endParaRPr lang="en-US" sz="2400" dirty="0"/>
          </a:p>
          <a:p>
            <a:r>
              <a:rPr lang="en-US" sz="2400" dirty="0" smtClean="0"/>
              <a:t>When “shopping” in </a:t>
            </a:r>
            <a:r>
              <a:rPr lang="en-US" sz="2400" dirty="0" err="1" smtClean="0"/>
              <a:t>USAJobs</a:t>
            </a:r>
            <a:r>
              <a:rPr lang="en-US" sz="2400" dirty="0" smtClean="0"/>
              <a:t>, you should be focusing on jobs that are open Competitive Service with the Special Authorities applicable. </a:t>
            </a:r>
            <a:endParaRPr lang="en-US" sz="2400" dirty="0"/>
          </a:p>
        </p:txBody>
      </p:sp>
    </p:spTree>
    <p:extLst>
      <p:ext uri="{BB962C8B-B14F-4D97-AF65-F5344CB8AC3E}">
        <p14:creationId xmlns:p14="http://schemas.microsoft.com/office/powerpoint/2010/main" val="367851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to General Public</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Yes, you may certainly apply for this positions</a:t>
            </a:r>
          </a:p>
          <a:p>
            <a:endParaRPr lang="en-US" dirty="0"/>
          </a:p>
          <a:p>
            <a:r>
              <a:rPr lang="en-US" dirty="0" smtClean="0"/>
              <a:t>Any U.S. citizen can apply for these positions.</a:t>
            </a:r>
          </a:p>
          <a:p>
            <a:endParaRPr lang="en-US" dirty="0"/>
          </a:p>
          <a:p>
            <a:r>
              <a:rPr lang="en-US" dirty="0" smtClean="0"/>
              <a:t>But your PLC eligibility won’t help you or have any impact.</a:t>
            </a:r>
          </a:p>
          <a:p>
            <a:endParaRPr lang="en-US" dirty="0"/>
          </a:p>
          <a:p>
            <a:r>
              <a:rPr lang="en-US" dirty="0" smtClean="0"/>
              <a:t>All applicants are reviewed against a standard and assigned a numeric score.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selecting official can only consider applicants in the order they appear on the list and can only consider the top three applicants at a time.</a:t>
            </a:r>
          </a:p>
          <a:p>
            <a:endParaRPr lang="en-US" dirty="0"/>
          </a:p>
          <a:p>
            <a:r>
              <a:rPr lang="en-US" dirty="0" smtClean="0"/>
              <a:t>Individuals with “preference” must be offered the job before “non-preference” applicants</a:t>
            </a:r>
          </a:p>
          <a:p>
            <a:endParaRPr lang="en-US" dirty="0"/>
          </a:p>
          <a:p>
            <a:r>
              <a:rPr lang="en-US" dirty="0" smtClean="0"/>
              <a:t>These positions are frequently filled within the top 3 to 5 names, even though there may have been over 100 applicants</a:t>
            </a:r>
            <a:endParaRPr lang="en-US" dirty="0"/>
          </a:p>
        </p:txBody>
      </p:sp>
    </p:spTree>
    <p:extLst>
      <p:ext uri="{BB962C8B-B14F-4D97-AF65-F5344CB8AC3E}">
        <p14:creationId xmlns:p14="http://schemas.microsoft.com/office/powerpoint/2010/main" val="4217549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USAJobs</a:t>
            </a:r>
            <a:endParaRPr lang="en-US" dirty="0"/>
          </a:p>
        </p:txBody>
      </p:sp>
      <p:sp>
        <p:nvSpPr>
          <p:cNvPr id="3" name="Text Placeholder 2"/>
          <p:cNvSpPr>
            <a:spLocks noGrp="1"/>
          </p:cNvSpPr>
          <p:nvPr>
            <p:ph type="body" idx="1"/>
          </p:nvPr>
        </p:nvSpPr>
        <p:spPr/>
        <p:txBody>
          <a:bodyPr>
            <a:normAutofit/>
          </a:bodyPr>
          <a:lstStyle/>
          <a:p>
            <a:r>
              <a:rPr lang="en-US" sz="3600" dirty="0" smtClean="0"/>
              <a:t>Always in Flux</a:t>
            </a:r>
            <a:endParaRPr lang="en-US" sz="3600" dirty="0"/>
          </a:p>
        </p:txBody>
      </p:sp>
    </p:spTree>
    <p:extLst>
      <p:ext uri="{BB962C8B-B14F-4D97-AF65-F5344CB8AC3E}">
        <p14:creationId xmlns:p14="http://schemas.microsoft.com/office/powerpoint/2010/main" val="351390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Government Platform</a:t>
            </a:r>
            <a:endParaRPr lang="en-US" dirty="0"/>
          </a:p>
        </p:txBody>
      </p:sp>
      <p:sp>
        <p:nvSpPr>
          <p:cNvPr id="3" name="Content Placeholder 2"/>
          <p:cNvSpPr>
            <a:spLocks noGrp="1"/>
          </p:cNvSpPr>
          <p:nvPr>
            <p:ph idx="1"/>
          </p:nvPr>
        </p:nvSpPr>
        <p:spPr>
          <a:xfrm>
            <a:off x="8897814" y="2121408"/>
            <a:ext cx="2230433" cy="4050792"/>
          </a:xfrm>
        </p:spPr>
        <p:txBody>
          <a:bodyPr>
            <a:normAutofit fontScale="70000" lnSpcReduction="20000"/>
          </a:bodyPr>
          <a:lstStyle/>
          <a:p>
            <a:endParaRPr lang="en-US" sz="2400" dirty="0" smtClean="0"/>
          </a:p>
          <a:p>
            <a:r>
              <a:rPr lang="en-US" sz="2400" dirty="0" smtClean="0"/>
              <a:t>You must now create an account via Login.gov</a:t>
            </a:r>
          </a:p>
          <a:p>
            <a:r>
              <a:rPr lang="en-US" sz="2400" dirty="0" err="1" smtClean="0"/>
              <a:t>USAJobs</a:t>
            </a:r>
            <a:r>
              <a:rPr lang="en-US" sz="2400" dirty="0" smtClean="0"/>
              <a:t> can be a bit of a  . . . . </a:t>
            </a:r>
          </a:p>
          <a:p>
            <a:r>
              <a:rPr lang="en-US" sz="2400" dirty="0" smtClean="0"/>
              <a:t>You must be verified every time you login so either have your phone available or be able to receive email messages wherever you are trying to access it.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5" y="1934308"/>
            <a:ext cx="8346830" cy="3880337"/>
          </a:xfrm>
          <a:prstGeom prst="rect">
            <a:avLst/>
          </a:prstGeom>
        </p:spPr>
      </p:pic>
    </p:spTree>
    <p:extLst>
      <p:ext uri="{BB962C8B-B14F-4D97-AF65-F5344CB8AC3E}">
        <p14:creationId xmlns:p14="http://schemas.microsoft.com/office/powerpoint/2010/main" val="460395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Search You Want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754" y="1851391"/>
            <a:ext cx="5515180" cy="4561132"/>
          </a:xfrm>
        </p:spPr>
      </p:pic>
      <p:sp>
        <p:nvSpPr>
          <p:cNvPr id="6" name="TextBox 5"/>
          <p:cNvSpPr txBox="1"/>
          <p:nvPr/>
        </p:nvSpPr>
        <p:spPr>
          <a:xfrm>
            <a:off x="7889631" y="890954"/>
            <a:ext cx="4009292" cy="5078313"/>
          </a:xfrm>
          <a:prstGeom prst="rect">
            <a:avLst/>
          </a:prstGeom>
          <a:noFill/>
        </p:spPr>
        <p:txBody>
          <a:bodyPr wrap="square" rtlCol="0">
            <a:spAutoFit/>
          </a:bodyPr>
          <a:lstStyle/>
          <a:p>
            <a:r>
              <a:rPr lang="en-US" dirty="0" smtClean="0"/>
              <a:t>The advantage you have with the PLC eligibility is – you can apply for positions as if you were already “in” the system as a government employee. You do NOT have to go through the Open to the Public announcements.</a:t>
            </a:r>
          </a:p>
          <a:p>
            <a:endParaRPr lang="en-US" dirty="0"/>
          </a:p>
          <a:p>
            <a:r>
              <a:rPr lang="en-US" dirty="0" smtClean="0"/>
              <a:t>However, you may certainly still apply to Open to the Public positions and I encourage you to do this. Your PLC eligibility will not “apply” however for these types of announcements.</a:t>
            </a:r>
          </a:p>
          <a:p>
            <a:endParaRPr lang="en-US" dirty="0"/>
          </a:p>
          <a:p>
            <a:r>
              <a:rPr lang="en-US" dirty="0" smtClean="0"/>
              <a:t>Land and base management is still confusing in regards to the PLC. </a:t>
            </a:r>
            <a:endParaRPr lang="en-US" dirty="0"/>
          </a:p>
        </p:txBody>
      </p:sp>
      <p:grpSp>
        <p:nvGrpSpPr>
          <p:cNvPr id="7" name="Group 6"/>
          <p:cNvGrpSpPr/>
          <p:nvPr/>
        </p:nvGrpSpPr>
        <p:grpSpPr>
          <a:xfrm>
            <a:off x="4290645" y="3552090"/>
            <a:ext cx="3305908" cy="633047"/>
            <a:chOff x="4290645" y="3552090"/>
            <a:chExt cx="3305908" cy="633047"/>
          </a:xfrm>
        </p:grpSpPr>
        <p:sp>
          <p:nvSpPr>
            <p:cNvPr id="5" name="Right Arrow 4"/>
            <p:cNvSpPr/>
            <p:nvPr/>
          </p:nvSpPr>
          <p:spPr>
            <a:xfrm rot="10800000">
              <a:off x="4290645" y="3552090"/>
              <a:ext cx="3024554" cy="633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36830" y="3751385"/>
              <a:ext cx="3059723" cy="276999"/>
            </a:xfrm>
            <a:prstGeom prst="rect">
              <a:avLst/>
            </a:prstGeom>
            <a:noFill/>
          </p:spPr>
          <p:txBody>
            <a:bodyPr wrap="square" rtlCol="0">
              <a:spAutoFit/>
            </a:bodyPr>
            <a:lstStyle/>
            <a:p>
              <a:r>
                <a:rPr lang="en-US" sz="1200" b="1" dirty="0" smtClean="0"/>
                <a:t>These are merit promotion</a:t>
              </a:r>
              <a:endParaRPr lang="en-US" sz="1200" b="1" dirty="0"/>
            </a:p>
          </p:txBody>
        </p:sp>
      </p:grpSp>
    </p:spTree>
    <p:extLst>
      <p:ext uri="{BB962C8B-B14F-4D97-AF65-F5344CB8AC3E}">
        <p14:creationId xmlns:p14="http://schemas.microsoft.com/office/powerpoint/2010/main" val="313181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120" y="1559779"/>
            <a:ext cx="6406237" cy="4409488"/>
          </a:xfrm>
        </p:spPr>
      </p:pic>
      <p:sp>
        <p:nvSpPr>
          <p:cNvPr id="2" name="Title 1"/>
          <p:cNvSpPr>
            <a:spLocks noGrp="1"/>
          </p:cNvSpPr>
          <p:nvPr>
            <p:ph type="title"/>
          </p:nvPr>
        </p:nvSpPr>
        <p:spPr/>
        <p:txBody>
          <a:bodyPr/>
          <a:lstStyle/>
          <a:p>
            <a:r>
              <a:rPr lang="en-US" dirty="0" smtClean="0"/>
              <a:t>In Search You Want</a:t>
            </a:r>
            <a:endParaRPr lang="en-US" dirty="0"/>
          </a:p>
        </p:txBody>
      </p:sp>
      <p:sp>
        <p:nvSpPr>
          <p:cNvPr id="5" name="Right Arrow 4"/>
          <p:cNvSpPr/>
          <p:nvPr/>
        </p:nvSpPr>
        <p:spPr>
          <a:xfrm rot="10800000">
            <a:off x="4947139" y="4771290"/>
            <a:ext cx="3024554" cy="633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60677" y="2684584"/>
            <a:ext cx="4009292" cy="1477328"/>
          </a:xfrm>
          <a:prstGeom prst="rect">
            <a:avLst/>
          </a:prstGeom>
          <a:noFill/>
        </p:spPr>
        <p:txBody>
          <a:bodyPr wrap="square" rtlCol="0">
            <a:spAutoFit/>
          </a:bodyPr>
          <a:lstStyle/>
          <a:p>
            <a:r>
              <a:rPr lang="en-US" dirty="0" smtClean="0"/>
              <a:t>And you want to select Special Authorities. </a:t>
            </a:r>
          </a:p>
          <a:p>
            <a:endParaRPr lang="en-US" dirty="0"/>
          </a:p>
          <a:p>
            <a:r>
              <a:rPr lang="en-US" dirty="0" smtClean="0"/>
              <a:t>The Public Land Corps is a Special Hiring Authority. </a:t>
            </a:r>
            <a:endParaRPr lang="en-US" dirty="0"/>
          </a:p>
        </p:txBody>
      </p:sp>
    </p:spTree>
    <p:extLst>
      <p:ext uri="{BB962C8B-B14F-4D97-AF65-F5344CB8AC3E}">
        <p14:creationId xmlns:p14="http://schemas.microsoft.com/office/powerpoint/2010/main" val="14172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Search Points</a:t>
            </a:r>
            <a:endParaRPr lang="en-US" dirty="0"/>
          </a:p>
        </p:txBody>
      </p:sp>
      <p:sp>
        <p:nvSpPr>
          <p:cNvPr id="4" name="Text Placeholder 3"/>
          <p:cNvSpPr>
            <a:spLocks noGrp="1"/>
          </p:cNvSpPr>
          <p:nvPr>
            <p:ph idx="1"/>
          </p:nvPr>
        </p:nvSpPr>
        <p:spPr/>
        <p:txBody>
          <a:bodyPr>
            <a:normAutofit/>
          </a:bodyPr>
          <a:lstStyle/>
          <a:p>
            <a:r>
              <a:rPr lang="en-US" sz="2400" dirty="0" smtClean="0"/>
              <a:t>Remember that the PLC only applies to positions with the NPS, UWFWS, BOR, BLM, USFS, USGS, and a few other agencies so also select only those land management agencies. Your PLC eligibility will not be considered for other agencies.</a:t>
            </a:r>
          </a:p>
          <a:p>
            <a:endParaRPr lang="en-US" sz="2400" dirty="0"/>
          </a:p>
          <a:p>
            <a:r>
              <a:rPr lang="en-US" sz="2400" dirty="0" smtClean="0"/>
              <a:t>So – filter only for DOI or USDA land management agencies. </a:t>
            </a:r>
          </a:p>
          <a:p>
            <a:endParaRPr lang="en-US" sz="2400" dirty="0"/>
          </a:p>
        </p:txBody>
      </p:sp>
    </p:spTree>
    <p:extLst>
      <p:ext uri="{BB962C8B-B14F-4D97-AF65-F5344CB8AC3E}">
        <p14:creationId xmlns:p14="http://schemas.microsoft.com/office/powerpoint/2010/main" val="143541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Search Points</a:t>
            </a:r>
            <a:endParaRPr lang="en-US" dirty="0"/>
          </a:p>
        </p:txBody>
      </p:sp>
      <p:sp>
        <p:nvSpPr>
          <p:cNvPr id="4" name="Text Placeholder 3"/>
          <p:cNvSpPr>
            <a:spLocks noGrp="1"/>
          </p:cNvSpPr>
          <p:nvPr>
            <p:ph idx="1"/>
          </p:nvPr>
        </p:nvSpPr>
        <p:spPr/>
        <p:txBody>
          <a:bodyPr>
            <a:normAutofit/>
          </a:bodyPr>
          <a:lstStyle/>
          <a:p>
            <a:r>
              <a:rPr lang="en-US" sz="2400" dirty="0" smtClean="0"/>
              <a:t>In general, with a bachelor’s degree or less and less than three years of qualifying experience, I would limit my search to positions at the GS-4 through GS-7 level. Include GS-9 level if you have multiple internships.</a:t>
            </a:r>
          </a:p>
          <a:p>
            <a:endParaRPr lang="en-US" sz="2400" dirty="0"/>
          </a:p>
          <a:p>
            <a:r>
              <a:rPr lang="en-US" sz="2400" dirty="0" smtClean="0"/>
              <a:t>So – filter not by salary but by grade level and select grades you are willing to accept but not likely ABOVE a GS-9 level if you have a lot of experience and a graduate degree or not ABOVE the GS-7 level with less experience and a bachelor’s, associate, or no college degree.</a:t>
            </a:r>
            <a:endParaRPr lang="en-US" sz="2400" dirty="0"/>
          </a:p>
        </p:txBody>
      </p:sp>
    </p:spTree>
    <p:extLst>
      <p:ext uri="{BB962C8B-B14F-4D97-AF65-F5344CB8AC3E}">
        <p14:creationId xmlns:p14="http://schemas.microsoft.com/office/powerpoint/2010/main" val="391615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Covered</a:t>
            </a:r>
            <a:endParaRPr lang="en-US" dirty="0"/>
          </a:p>
        </p:txBody>
      </p:sp>
      <p:sp>
        <p:nvSpPr>
          <p:cNvPr id="3" name="Content Placeholder 2"/>
          <p:cNvSpPr>
            <a:spLocks noGrp="1"/>
          </p:cNvSpPr>
          <p:nvPr>
            <p:ph idx="1"/>
          </p:nvPr>
        </p:nvSpPr>
        <p:spPr/>
        <p:txBody>
          <a:bodyPr>
            <a:normAutofit/>
          </a:bodyPr>
          <a:lstStyle/>
          <a:p>
            <a:r>
              <a:rPr lang="en-US" sz="3200" dirty="0" smtClean="0"/>
              <a:t>Details, Requirements, and Limitations of the Public Land Corps Hiring Authority</a:t>
            </a:r>
          </a:p>
          <a:p>
            <a:r>
              <a:rPr lang="en-US" sz="3200" dirty="0" smtClean="0"/>
              <a:t>How to Search in </a:t>
            </a:r>
            <a:r>
              <a:rPr lang="en-US" sz="3200" dirty="0" err="1" smtClean="0"/>
              <a:t>USAJobs</a:t>
            </a:r>
            <a:r>
              <a:rPr lang="en-US" sz="3200" dirty="0" smtClean="0"/>
              <a:t> for Positions Open to PLC </a:t>
            </a:r>
            <a:r>
              <a:rPr lang="en-US" sz="3200" dirty="0" err="1" smtClean="0"/>
              <a:t>Eligibles</a:t>
            </a:r>
            <a:endParaRPr lang="en-US" sz="3200" dirty="0" smtClean="0"/>
          </a:p>
          <a:p>
            <a:r>
              <a:rPr lang="en-US" sz="3200" dirty="0" smtClean="0"/>
              <a:t>General “What to Expect” When Applying</a:t>
            </a:r>
          </a:p>
          <a:p>
            <a:r>
              <a:rPr lang="en-US" sz="3200" dirty="0" smtClean="0"/>
              <a:t>Other Potential Hiring Authorities</a:t>
            </a:r>
            <a:endParaRPr lang="en-US" sz="3200" dirty="0"/>
          </a:p>
        </p:txBody>
      </p:sp>
    </p:spTree>
    <p:extLst>
      <p:ext uri="{BB962C8B-B14F-4D97-AF65-F5344CB8AC3E}">
        <p14:creationId xmlns:p14="http://schemas.microsoft.com/office/powerpoint/2010/main" val="1415289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Merit Promotion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You will be applying for positions that are considered “Merit Promotion” – you are selected/promoted based on the merits of your application and prior government service. Although you currently may not have any government service (You have not been on the government payroll), your PLC eligibility appreciates the time you have given to public service through your internship and grants you the ability to apply – for up to two years – as if you had already “earned” merit promotion status.</a:t>
            </a:r>
          </a:p>
          <a:p>
            <a:pPr marL="0" indent="0" algn="ctr">
              <a:buNone/>
            </a:pPr>
            <a:endParaRPr lang="en-US" dirty="0"/>
          </a:p>
          <a:p>
            <a:pPr marL="0" indent="0" algn="ctr">
              <a:buNone/>
            </a:pPr>
            <a:r>
              <a:rPr lang="en-US" dirty="0" smtClean="0"/>
              <a:t>The PLC is considered a “non-competitive” hiring authority; however, you must still apply for the positions via </a:t>
            </a:r>
            <a:r>
              <a:rPr lang="en-US" dirty="0" err="1" smtClean="0"/>
              <a:t>USAJobs</a:t>
            </a:r>
            <a:r>
              <a:rPr lang="en-US" dirty="0" smtClean="0"/>
              <a:t>. You cannot just be “directly hired” – which is how some supervisors understand it. HR considers it “non-competitive” because you do not have to apply through those “Open to the Public” announcements.” However, in </a:t>
            </a:r>
            <a:r>
              <a:rPr lang="en-US" dirty="0" err="1" smtClean="0"/>
              <a:t>USAJobs</a:t>
            </a:r>
            <a:r>
              <a:rPr lang="en-US" dirty="0" smtClean="0"/>
              <a:t>, you will be looking for positions considered “competitive service.” </a:t>
            </a:r>
            <a:endParaRPr lang="en-US" dirty="0"/>
          </a:p>
        </p:txBody>
      </p:sp>
    </p:spTree>
    <p:extLst>
      <p:ext uri="{BB962C8B-B14F-4D97-AF65-F5344CB8AC3E}">
        <p14:creationId xmlns:p14="http://schemas.microsoft.com/office/powerpoint/2010/main" val="5758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Merit Promotion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When applying for a merit promotion announcement, all you need to do is be found qualified for the position to receive consideration for the job. All individuals referred are considered “equal.”</a:t>
            </a:r>
          </a:p>
          <a:p>
            <a:pPr marL="0" indent="0" algn="ctr">
              <a:buNone/>
            </a:pPr>
            <a:endParaRPr lang="en-US" sz="2400" dirty="0"/>
          </a:p>
          <a:p>
            <a:pPr marL="0" indent="0" algn="ctr">
              <a:buNone/>
            </a:pPr>
            <a:r>
              <a:rPr lang="en-US" sz="2400" dirty="0" smtClean="0"/>
              <a:t>Announcements that are Open to the Public – Applicants are rated and ranked numerically from 70 to 100 and applicants can only be considered based on their score. Additionally, there are special categories of applicants that are given preference and are put at the top of the list regardless of their general qualifications and must be hired before anyone lower on the list.</a:t>
            </a:r>
            <a:endParaRPr lang="en-US" sz="2400" dirty="0"/>
          </a:p>
        </p:txBody>
      </p:sp>
    </p:spTree>
    <p:extLst>
      <p:ext uri="{BB962C8B-B14F-4D97-AF65-F5344CB8AC3E}">
        <p14:creationId xmlns:p14="http://schemas.microsoft.com/office/powerpoint/2010/main" val="8989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Park Service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527" y="1584007"/>
            <a:ext cx="10050490" cy="4535439"/>
          </a:xfrm>
        </p:spPr>
      </p:pic>
      <p:sp>
        <p:nvSpPr>
          <p:cNvPr id="3" name="Up Arrow 2"/>
          <p:cNvSpPr/>
          <p:nvPr/>
        </p:nvSpPr>
        <p:spPr>
          <a:xfrm>
            <a:off x="6488722" y="5076092"/>
            <a:ext cx="410308" cy="10433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562600" y="5076092"/>
            <a:ext cx="410308" cy="10433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14047" y="3786553"/>
            <a:ext cx="4958861" cy="2356339"/>
            <a:chOff x="5017477" y="3974123"/>
            <a:chExt cx="4958861" cy="2356339"/>
          </a:xfrm>
        </p:grpSpPr>
        <p:sp>
          <p:nvSpPr>
            <p:cNvPr id="6" name="Rounded Rectangle 5"/>
            <p:cNvSpPr/>
            <p:nvPr/>
          </p:nvSpPr>
          <p:spPr>
            <a:xfrm>
              <a:off x="5017477" y="3974123"/>
              <a:ext cx="4958861" cy="2356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62600" y="4111567"/>
              <a:ext cx="3962400" cy="2031325"/>
            </a:xfrm>
            <a:prstGeom prst="rect">
              <a:avLst/>
            </a:prstGeom>
            <a:noFill/>
          </p:spPr>
          <p:txBody>
            <a:bodyPr wrap="square" rtlCol="0">
              <a:spAutoFit/>
            </a:bodyPr>
            <a:lstStyle/>
            <a:p>
              <a:pPr algn="ctr"/>
              <a:r>
                <a:rPr lang="en-US" b="1" dirty="0" smtClean="0"/>
                <a:t>This shows the “Special </a:t>
              </a:r>
              <a:r>
                <a:rPr lang="en-US" b="1" dirty="0" err="1" smtClean="0"/>
                <a:t>Authorities”icon</a:t>
              </a:r>
              <a:r>
                <a:rPr lang="en-US" b="1" dirty="0" smtClean="0"/>
                <a:t>; however, it is likely not open to PLC </a:t>
              </a:r>
              <a:r>
                <a:rPr lang="en-US" b="1" dirty="0" err="1" smtClean="0"/>
                <a:t>eligibles</a:t>
              </a:r>
              <a:r>
                <a:rPr lang="en-US" b="1" dirty="0" smtClean="0"/>
                <a:t> but other special authorities instead. It is a GS-14 Chief LE Ranger position and not likely to be filled by a recent intern.</a:t>
              </a:r>
              <a:endParaRPr lang="en-US" b="1" dirty="0"/>
            </a:p>
          </p:txBody>
        </p:sp>
      </p:grpSp>
    </p:spTree>
    <p:extLst>
      <p:ext uri="{BB962C8B-B14F-4D97-AF65-F5344CB8AC3E}">
        <p14:creationId xmlns:p14="http://schemas.microsoft.com/office/powerpoint/2010/main" val="5123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vs. Career Seasonal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403" y="410016"/>
            <a:ext cx="4710023" cy="6004590"/>
          </a:xfrm>
        </p:spPr>
      </p:pic>
      <p:sp>
        <p:nvSpPr>
          <p:cNvPr id="7" name="Text Placeholder 6"/>
          <p:cNvSpPr>
            <a:spLocks noGrp="1"/>
          </p:cNvSpPr>
          <p:nvPr>
            <p:ph type="body" sz="half" idx="2"/>
          </p:nvPr>
        </p:nvSpPr>
        <p:spPr>
          <a:xfrm>
            <a:off x="8549640" y="2423159"/>
            <a:ext cx="3200400" cy="3667089"/>
          </a:xfrm>
        </p:spPr>
        <p:txBody>
          <a:bodyPr/>
          <a:lstStyle/>
          <a:p>
            <a:r>
              <a:rPr lang="en-US" b="1" dirty="0" smtClean="0"/>
              <a:t>Career Seasonal, Full Time: </a:t>
            </a:r>
            <a:r>
              <a:rPr lang="en-US" dirty="0" smtClean="0"/>
              <a:t>You are a permanent employee but you are laid off for a portion of each year without pay. When you are on duty, you are scheduled to work 40 hours per week.</a:t>
            </a:r>
          </a:p>
          <a:p>
            <a:endParaRPr lang="en-US" dirty="0"/>
          </a:p>
          <a:p>
            <a:r>
              <a:rPr lang="en-US" b="1" dirty="0" smtClean="0"/>
              <a:t>Permanent, Full Time: </a:t>
            </a:r>
            <a:r>
              <a:rPr lang="en-US" dirty="0" smtClean="0"/>
              <a:t>You are a permanent employee who works year round, 40 hours per week.</a:t>
            </a:r>
          </a:p>
          <a:p>
            <a:endParaRPr lang="en-US" dirty="0"/>
          </a:p>
          <a:p>
            <a:r>
              <a:rPr lang="en-US" b="1" dirty="0" smtClean="0"/>
              <a:t>These jobs accrue sick leave, annual leave, health insurance, and retirement.</a:t>
            </a:r>
            <a:endParaRPr lang="en-US" b="1" dirty="0"/>
          </a:p>
        </p:txBody>
      </p:sp>
      <p:grpSp>
        <p:nvGrpSpPr>
          <p:cNvPr id="5" name="Group 4"/>
          <p:cNvGrpSpPr/>
          <p:nvPr/>
        </p:nvGrpSpPr>
        <p:grpSpPr>
          <a:xfrm>
            <a:off x="5474677" y="679939"/>
            <a:ext cx="3305907" cy="3970318"/>
            <a:chOff x="5474677" y="679939"/>
            <a:chExt cx="3305907" cy="3970318"/>
          </a:xfrm>
        </p:grpSpPr>
        <p:sp>
          <p:nvSpPr>
            <p:cNvPr id="3" name="Left Arrow 2"/>
            <p:cNvSpPr/>
            <p:nvPr/>
          </p:nvSpPr>
          <p:spPr>
            <a:xfrm>
              <a:off x="5474677" y="679939"/>
              <a:ext cx="3305907" cy="1524000"/>
            </a:xfrm>
            <a:prstGeom prst="leftArrow">
              <a:avLst/>
            </a:prstGeom>
            <a:solidFill>
              <a:srgbClr val="00B0F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14646" y="679939"/>
              <a:ext cx="2450123" cy="3970318"/>
            </a:xfrm>
            <a:prstGeom prst="rect">
              <a:avLst/>
            </a:prstGeom>
            <a:noFill/>
          </p:spPr>
          <p:txBody>
            <a:bodyPr wrap="square" rtlCol="0">
              <a:spAutoFit/>
            </a:bodyPr>
            <a:lstStyle/>
            <a:p>
              <a:r>
                <a:rPr lang="en-US" dirty="0" smtClean="0"/>
                <a:t>This position has promotion potential. They could offer you the position at either a GS-6 or GS-7 level (That is their decision, not your choice.) But you will eventually promote to the GS-7 level if your performance on the job merits.</a:t>
              </a:r>
              <a:endParaRPr lang="en-US" dirty="0"/>
            </a:p>
          </p:txBody>
        </p:sp>
      </p:grpSp>
    </p:spTree>
    <p:extLst>
      <p:ext uri="{BB962C8B-B14F-4D97-AF65-F5344CB8AC3E}">
        <p14:creationId xmlns:p14="http://schemas.microsoft.com/office/powerpoint/2010/main" val="1874375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vs. Career Seasonal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403" y="410016"/>
            <a:ext cx="4710023" cy="6004590"/>
          </a:xfrm>
        </p:spPr>
      </p:pic>
      <p:sp>
        <p:nvSpPr>
          <p:cNvPr id="7" name="Text Placeholder 6"/>
          <p:cNvSpPr>
            <a:spLocks noGrp="1"/>
          </p:cNvSpPr>
          <p:nvPr>
            <p:ph type="body" sz="half" idx="2"/>
          </p:nvPr>
        </p:nvSpPr>
        <p:spPr>
          <a:xfrm>
            <a:off x="8549640" y="2423159"/>
            <a:ext cx="3200400" cy="3667089"/>
          </a:xfrm>
        </p:spPr>
        <p:txBody>
          <a:bodyPr/>
          <a:lstStyle/>
          <a:p>
            <a:r>
              <a:rPr lang="en-US" b="1" dirty="0" smtClean="0"/>
              <a:t>Career Seasonal, Full Time: </a:t>
            </a:r>
            <a:r>
              <a:rPr lang="en-US" dirty="0" smtClean="0"/>
              <a:t>You are a permanent employee but you are laid off for a portion of each year without pay. When you are on duty, you are scheduled to work 40 hours per week.</a:t>
            </a:r>
          </a:p>
          <a:p>
            <a:endParaRPr lang="en-US" dirty="0"/>
          </a:p>
          <a:p>
            <a:r>
              <a:rPr lang="en-US" b="1" dirty="0" smtClean="0"/>
              <a:t>Permanent, Full Time: </a:t>
            </a:r>
            <a:r>
              <a:rPr lang="en-US" dirty="0" smtClean="0"/>
              <a:t>You are a permanent employee who works year round, 40 hours per week.</a:t>
            </a:r>
          </a:p>
          <a:p>
            <a:endParaRPr lang="en-US" dirty="0"/>
          </a:p>
          <a:p>
            <a:r>
              <a:rPr lang="en-US" b="1" dirty="0" smtClean="0"/>
              <a:t>These jobs accrue sick leave, annual leave, health insurance, and retirement.</a:t>
            </a:r>
            <a:endParaRPr lang="en-US" b="1" dirty="0"/>
          </a:p>
        </p:txBody>
      </p:sp>
      <p:grpSp>
        <p:nvGrpSpPr>
          <p:cNvPr id="4" name="Group 3"/>
          <p:cNvGrpSpPr/>
          <p:nvPr/>
        </p:nvGrpSpPr>
        <p:grpSpPr>
          <a:xfrm>
            <a:off x="5146431" y="2872154"/>
            <a:ext cx="3305907" cy="3416320"/>
            <a:chOff x="5146431" y="2872154"/>
            <a:chExt cx="3305907" cy="3416320"/>
          </a:xfrm>
        </p:grpSpPr>
        <p:sp>
          <p:nvSpPr>
            <p:cNvPr id="3" name="Left Arrow 2"/>
            <p:cNvSpPr/>
            <p:nvPr/>
          </p:nvSpPr>
          <p:spPr>
            <a:xfrm>
              <a:off x="5146431" y="3938954"/>
              <a:ext cx="3305907" cy="1524000"/>
            </a:xfrm>
            <a:prstGeom prst="leftArrow">
              <a:avLst/>
            </a:prstGeom>
            <a:solidFill>
              <a:srgbClr val="00B0F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38092" y="2872154"/>
              <a:ext cx="2414954" cy="3416320"/>
            </a:xfrm>
            <a:prstGeom prst="rect">
              <a:avLst/>
            </a:prstGeom>
            <a:noFill/>
          </p:spPr>
          <p:txBody>
            <a:bodyPr wrap="square" rtlCol="0">
              <a:spAutoFit/>
            </a:bodyPr>
            <a:lstStyle/>
            <a:p>
              <a:r>
                <a:rPr lang="en-US" dirty="0" smtClean="0"/>
                <a:t>This is a maintenance position. WG (Wage Grade) and WS (Wage Supervisor) salaries are based on the local average wage for similar types of work so WG/WS salaries will vary greatly across the country.</a:t>
              </a:r>
              <a:endParaRPr lang="en-US" dirty="0"/>
            </a:p>
          </p:txBody>
        </p:sp>
      </p:grpSp>
    </p:spTree>
    <p:extLst>
      <p:ext uri="{BB962C8B-B14F-4D97-AF65-F5344CB8AC3E}">
        <p14:creationId xmlns:p14="http://schemas.microsoft.com/office/powerpoint/2010/main" val="2723618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vs. Career Seasonal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403" y="410016"/>
            <a:ext cx="4710023" cy="6004590"/>
          </a:xfrm>
        </p:spPr>
      </p:pic>
      <p:sp>
        <p:nvSpPr>
          <p:cNvPr id="7" name="Text Placeholder 6"/>
          <p:cNvSpPr>
            <a:spLocks noGrp="1"/>
          </p:cNvSpPr>
          <p:nvPr>
            <p:ph type="body" sz="half" idx="2"/>
          </p:nvPr>
        </p:nvSpPr>
        <p:spPr>
          <a:xfrm>
            <a:off x="8549640" y="2423159"/>
            <a:ext cx="3200400" cy="3667089"/>
          </a:xfrm>
        </p:spPr>
        <p:txBody>
          <a:bodyPr/>
          <a:lstStyle/>
          <a:p>
            <a:r>
              <a:rPr lang="en-US" b="1" dirty="0" smtClean="0"/>
              <a:t>Career Seasonal, Full Time: </a:t>
            </a:r>
            <a:r>
              <a:rPr lang="en-US" dirty="0" smtClean="0"/>
              <a:t>You are a permanent employee but you are laid off for a portion of each year without pay. When you are on duty, you are scheduled to work 40 hours per week.</a:t>
            </a:r>
          </a:p>
          <a:p>
            <a:endParaRPr lang="en-US" dirty="0"/>
          </a:p>
          <a:p>
            <a:r>
              <a:rPr lang="en-US" b="1" dirty="0" smtClean="0"/>
              <a:t>Permanent, Full Time: </a:t>
            </a:r>
            <a:r>
              <a:rPr lang="en-US" dirty="0" smtClean="0"/>
              <a:t>You are a permanent employee who works year round, 40 hours per week.</a:t>
            </a:r>
          </a:p>
          <a:p>
            <a:endParaRPr lang="en-US" dirty="0"/>
          </a:p>
          <a:p>
            <a:r>
              <a:rPr lang="en-US" b="1" dirty="0" smtClean="0"/>
              <a:t>These jobs accrue sick leave, annual leave, health insurance, and retirement.</a:t>
            </a:r>
            <a:endParaRPr lang="en-US" b="1" dirty="0"/>
          </a:p>
        </p:txBody>
      </p:sp>
      <p:grpSp>
        <p:nvGrpSpPr>
          <p:cNvPr id="3" name="Group 2"/>
          <p:cNvGrpSpPr/>
          <p:nvPr/>
        </p:nvGrpSpPr>
        <p:grpSpPr>
          <a:xfrm>
            <a:off x="3130062" y="1981201"/>
            <a:ext cx="4032738" cy="2356338"/>
            <a:chOff x="3130062" y="1981201"/>
            <a:chExt cx="4032738" cy="2356338"/>
          </a:xfrm>
        </p:grpSpPr>
        <p:sp>
          <p:nvSpPr>
            <p:cNvPr id="4" name="Up Arrow 3"/>
            <p:cNvSpPr/>
            <p:nvPr/>
          </p:nvSpPr>
          <p:spPr>
            <a:xfrm>
              <a:off x="3598985" y="1981201"/>
              <a:ext cx="2461846" cy="2356338"/>
            </a:xfrm>
            <a:prstGeom prst="up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30062" y="2520462"/>
              <a:ext cx="4032738" cy="923330"/>
            </a:xfrm>
            <a:prstGeom prst="rect">
              <a:avLst/>
            </a:prstGeom>
            <a:noFill/>
          </p:spPr>
          <p:txBody>
            <a:bodyPr wrap="square" rtlCol="0">
              <a:spAutoFit/>
            </a:bodyPr>
            <a:lstStyle/>
            <a:p>
              <a:r>
                <a:rPr lang="en-US" dirty="0" smtClean="0"/>
                <a:t>Full time means that you should expect to work 40 hours per week when you are working.</a:t>
              </a:r>
              <a:endParaRPr lang="en-US" dirty="0"/>
            </a:p>
          </p:txBody>
        </p:sp>
      </p:grpSp>
    </p:spTree>
    <p:extLst>
      <p:ext uri="{BB962C8B-B14F-4D97-AF65-F5344CB8AC3E}">
        <p14:creationId xmlns:p14="http://schemas.microsoft.com/office/powerpoint/2010/main" val="3619741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vs. Temporary</a:t>
            </a:r>
            <a:endParaRPr lang="en-US" dirty="0"/>
          </a:p>
        </p:txBody>
      </p:sp>
      <p:sp>
        <p:nvSpPr>
          <p:cNvPr id="7" name="Text Placeholder 6"/>
          <p:cNvSpPr>
            <a:spLocks noGrp="1"/>
          </p:cNvSpPr>
          <p:nvPr>
            <p:ph type="body" sz="half" idx="2"/>
          </p:nvPr>
        </p:nvSpPr>
        <p:spPr>
          <a:xfrm>
            <a:off x="8549640" y="2423159"/>
            <a:ext cx="3200400" cy="3969015"/>
          </a:xfrm>
        </p:spPr>
        <p:txBody>
          <a:bodyPr>
            <a:normAutofit lnSpcReduction="10000"/>
          </a:bodyPr>
          <a:lstStyle/>
          <a:p>
            <a:r>
              <a:rPr lang="en-US" dirty="0" smtClean="0"/>
              <a:t>This is an announcement open to the General Public for multiple, temporary GS-4 Park Guides</a:t>
            </a:r>
          </a:p>
          <a:p>
            <a:endParaRPr lang="en-US" dirty="0"/>
          </a:p>
          <a:p>
            <a:r>
              <a:rPr lang="en-US" b="1" dirty="0" smtClean="0"/>
              <a:t>Temporary appointments </a:t>
            </a:r>
            <a:r>
              <a:rPr lang="en-US" dirty="0" smtClean="0"/>
              <a:t>are what most NPS employees will still call “</a:t>
            </a:r>
            <a:r>
              <a:rPr lang="en-US" dirty="0" err="1" smtClean="0"/>
              <a:t>seasonals</a:t>
            </a:r>
            <a:r>
              <a:rPr lang="en-US" dirty="0" smtClean="0"/>
              <a:t>.” Temporary appointments like this can last no more than 1039 hours (maximum of six months if full time). Earn sick leave and annual leave. Minimal health insurance option. No retirement.</a:t>
            </a:r>
          </a:p>
          <a:p>
            <a:endParaRPr lang="en-US" dirty="0"/>
          </a:p>
          <a:p>
            <a:r>
              <a:rPr lang="en-US" dirty="0" smtClean="0"/>
              <a:t>You may apply but your PLC eligibility doesn’t help.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21" y="1863305"/>
            <a:ext cx="7619197" cy="2225615"/>
          </a:xfrm>
        </p:spPr>
      </p:pic>
      <p:sp>
        <p:nvSpPr>
          <p:cNvPr id="3" name="Rectangle 2"/>
          <p:cNvSpPr/>
          <p:nvPr/>
        </p:nvSpPr>
        <p:spPr>
          <a:xfrm>
            <a:off x="420621" y="4168346"/>
            <a:ext cx="7388849" cy="2397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As previously noted, currently the seasonal hiring process does not allow for the PLC eligibility to be applied. </a:t>
            </a:r>
            <a:endParaRPr lang="en-US" sz="2800" b="1" dirty="0"/>
          </a:p>
        </p:txBody>
      </p:sp>
      <p:sp>
        <p:nvSpPr>
          <p:cNvPr id="5" name="Up Arrow 4"/>
          <p:cNvSpPr/>
          <p:nvPr/>
        </p:nvSpPr>
        <p:spPr>
          <a:xfrm>
            <a:off x="5298831" y="3516923"/>
            <a:ext cx="621323" cy="9378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1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34" y="1777042"/>
            <a:ext cx="8053134" cy="2078021"/>
          </a:xfrm>
        </p:spPr>
      </p:pic>
      <p:sp>
        <p:nvSpPr>
          <p:cNvPr id="3" name="Text Placeholder 2"/>
          <p:cNvSpPr>
            <a:spLocks noGrp="1"/>
          </p:cNvSpPr>
          <p:nvPr>
            <p:ph type="body" sz="half" idx="2"/>
          </p:nvPr>
        </p:nvSpPr>
        <p:spPr/>
        <p:txBody>
          <a:bodyPr/>
          <a:lstStyle/>
          <a:p>
            <a:endParaRPr lang="en-US" dirty="0" smtClean="0"/>
          </a:p>
          <a:p>
            <a:pPr>
              <a:spcAft>
                <a:spcPts val="1800"/>
              </a:spcAft>
            </a:pPr>
            <a:r>
              <a:rPr lang="en-US" dirty="0" smtClean="0"/>
              <a:t>This is a park ranger position but with the U.S. Army Corps of Engineers. USACE is part of the Department of Defense and </a:t>
            </a:r>
            <a:r>
              <a:rPr lang="en-US" b="1" dirty="0" smtClean="0"/>
              <a:t>is not covered by the PLC Eligibility.</a:t>
            </a:r>
            <a:endParaRPr lang="en-US" b="1" dirty="0"/>
          </a:p>
          <a:p>
            <a:endParaRPr lang="en-US" dirty="0"/>
          </a:p>
        </p:txBody>
      </p:sp>
      <p:sp>
        <p:nvSpPr>
          <p:cNvPr id="5" name="Up Arrow 4"/>
          <p:cNvSpPr/>
          <p:nvPr/>
        </p:nvSpPr>
        <p:spPr>
          <a:xfrm>
            <a:off x="6564923" y="3200400"/>
            <a:ext cx="773724"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67047" y="4759569"/>
            <a:ext cx="2063261" cy="646331"/>
          </a:xfrm>
          <a:prstGeom prst="rect">
            <a:avLst/>
          </a:prstGeom>
          <a:noFill/>
        </p:spPr>
        <p:txBody>
          <a:bodyPr wrap="square" rtlCol="0">
            <a:spAutoFit/>
          </a:bodyPr>
          <a:lstStyle/>
          <a:p>
            <a:pPr algn="ctr"/>
            <a:r>
              <a:rPr lang="en-US" dirty="0" smtClean="0"/>
              <a:t>No Special Authorities Icon</a:t>
            </a:r>
            <a:endParaRPr lang="en-US" dirty="0"/>
          </a:p>
        </p:txBody>
      </p:sp>
    </p:spTree>
    <p:extLst>
      <p:ext uri="{BB962C8B-B14F-4D97-AF65-F5344CB8AC3E}">
        <p14:creationId xmlns:p14="http://schemas.microsoft.com/office/powerpoint/2010/main" val="1876763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96" y="1897812"/>
            <a:ext cx="8134710" cy="2216988"/>
          </a:xfrm>
        </p:spPr>
      </p:pic>
      <p:sp>
        <p:nvSpPr>
          <p:cNvPr id="4" name="Text Placeholder 3"/>
          <p:cNvSpPr>
            <a:spLocks noGrp="1"/>
          </p:cNvSpPr>
          <p:nvPr>
            <p:ph type="body" sz="half" idx="2"/>
          </p:nvPr>
        </p:nvSpPr>
        <p:spPr/>
        <p:txBody>
          <a:bodyPr/>
          <a:lstStyle/>
          <a:p>
            <a:r>
              <a:rPr lang="en-US" dirty="0" smtClean="0"/>
              <a:t>This announcement is what’s called a “Pathways” position, which is the official federal government internship program. To apply for Pathways positions, you must be currently enrolled in an academic institution, working toward a degree or professional certificate.</a:t>
            </a:r>
          </a:p>
          <a:p>
            <a:r>
              <a:rPr lang="en-US" dirty="0" smtClean="0"/>
              <a:t>Preference applies to these positions. </a:t>
            </a:r>
            <a:r>
              <a:rPr lang="en-US" b="1" dirty="0" smtClean="0"/>
              <a:t>Your PLC eligibility does not apply.</a:t>
            </a:r>
            <a:endParaRPr lang="en-US" b="1" dirty="0"/>
          </a:p>
          <a:p>
            <a:endParaRPr lang="en-US" dirty="0"/>
          </a:p>
        </p:txBody>
      </p:sp>
    </p:spTree>
    <p:extLst>
      <p:ext uri="{BB962C8B-B14F-4D97-AF65-F5344CB8AC3E}">
        <p14:creationId xmlns:p14="http://schemas.microsoft.com/office/powerpoint/2010/main" val="2448374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From the Agency</a:t>
            </a:r>
            <a:endParaRPr lang="en-US" dirty="0"/>
          </a:p>
        </p:txBody>
      </p:sp>
      <p:sp>
        <p:nvSpPr>
          <p:cNvPr id="5" name="Text Placeholder 4"/>
          <p:cNvSpPr>
            <a:spLocks noGrp="1"/>
          </p:cNvSpPr>
          <p:nvPr>
            <p:ph type="body" idx="1"/>
          </p:nvPr>
        </p:nvSpPr>
        <p:spPr/>
        <p:txBody>
          <a:bodyPr>
            <a:normAutofit/>
          </a:bodyPr>
          <a:lstStyle/>
          <a:p>
            <a:pPr algn="ctr"/>
            <a:r>
              <a:rPr lang="en-US" sz="2800" dirty="0" smtClean="0"/>
              <a:t>This Is It!</a:t>
            </a:r>
            <a:endParaRPr lang="en-US" sz="28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15187" y="2743200"/>
            <a:ext cx="3264139" cy="3292475"/>
          </a:xfrm>
        </p:spPr>
      </p:pic>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fontScale="92500"/>
          </a:bodyPr>
          <a:lstStyle/>
          <a:p>
            <a:r>
              <a:rPr lang="en-US" dirty="0" smtClean="0"/>
              <a:t>Ideally, it will list all of the Special Authorities that apply to the announcement, like this one does.</a:t>
            </a:r>
          </a:p>
          <a:p>
            <a:r>
              <a:rPr lang="en-US" dirty="0" smtClean="0"/>
              <a:t>HOWEVER, they frequently just list one or two and then say </a:t>
            </a:r>
            <a:r>
              <a:rPr lang="en-US" b="1" i="1" dirty="0" smtClean="0"/>
              <a:t>and other non-competitive special authorities</a:t>
            </a:r>
            <a:r>
              <a:rPr lang="en-US" dirty="0" smtClean="0"/>
              <a:t>, which HR feels the applicant will understand that includes the PLC.</a:t>
            </a:r>
          </a:p>
          <a:p>
            <a:r>
              <a:rPr lang="en-US" b="1" dirty="0" smtClean="0"/>
              <a:t>In other words, the PLC may apply even if not specifically listed.</a:t>
            </a:r>
            <a:endParaRPr lang="en-US" b="1" dirty="0"/>
          </a:p>
        </p:txBody>
      </p:sp>
      <p:sp>
        <p:nvSpPr>
          <p:cNvPr id="8" name="Left Arrow 7"/>
          <p:cNvSpPr/>
          <p:nvPr/>
        </p:nvSpPr>
        <p:spPr>
          <a:xfrm>
            <a:off x="4958862" y="4630615"/>
            <a:ext cx="1500554" cy="2110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58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 Covered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400" y="838200"/>
            <a:ext cx="6305550" cy="4714875"/>
          </a:xfrm>
        </p:spPr>
      </p:pic>
      <p:sp>
        <p:nvSpPr>
          <p:cNvPr id="4" name="Text Placeholder 3"/>
          <p:cNvSpPr>
            <a:spLocks noGrp="1"/>
          </p:cNvSpPr>
          <p:nvPr>
            <p:ph type="body" sz="half" idx="2"/>
          </p:nvPr>
        </p:nvSpPr>
        <p:spPr/>
        <p:txBody>
          <a:bodyPr/>
          <a:lstStyle/>
          <a:p>
            <a:r>
              <a:rPr lang="en-US" sz="3200" b="1" dirty="0" smtClean="0"/>
              <a:t>How to Write a Federal Resume</a:t>
            </a:r>
          </a:p>
          <a:p>
            <a:endParaRPr lang="en-US" dirty="0"/>
          </a:p>
          <a:p>
            <a:r>
              <a:rPr lang="en-US" b="1" dirty="0" smtClean="0"/>
              <a:t>Request a second set of slides and toolkit from Marianne for Federal Resume Writing</a:t>
            </a:r>
            <a:endParaRPr lang="en-US" b="1" dirty="0"/>
          </a:p>
        </p:txBody>
      </p:sp>
    </p:spTree>
    <p:extLst>
      <p:ext uri="{BB962C8B-B14F-4D97-AF65-F5344CB8AC3E}">
        <p14:creationId xmlns:p14="http://schemas.microsoft.com/office/powerpoint/2010/main" val="3978101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Anyway</a:t>
            </a:r>
            <a:endParaRPr lang="en-US" dirty="0"/>
          </a:p>
        </p:txBody>
      </p:sp>
      <p:sp>
        <p:nvSpPr>
          <p:cNvPr id="3" name="Text Placeholder 2"/>
          <p:cNvSpPr>
            <a:spLocks noGrp="1"/>
          </p:cNvSpPr>
          <p:nvPr>
            <p:ph type="body" idx="1"/>
          </p:nvPr>
        </p:nvSpPr>
        <p:spPr/>
        <p:txBody>
          <a:bodyPr>
            <a:normAutofit/>
          </a:bodyPr>
          <a:lstStyle/>
          <a:p>
            <a:r>
              <a:rPr lang="en-US" sz="5400" dirty="0" smtClean="0"/>
              <a:t>When in Doubt</a:t>
            </a:r>
            <a:endParaRPr lang="en-US" sz="5400" dirty="0"/>
          </a:p>
        </p:txBody>
      </p:sp>
      <p:sp>
        <p:nvSpPr>
          <p:cNvPr id="4" name="TextBox 3"/>
          <p:cNvSpPr txBox="1"/>
          <p:nvPr/>
        </p:nvSpPr>
        <p:spPr>
          <a:xfrm>
            <a:off x="492369" y="5814646"/>
            <a:ext cx="11136923" cy="369332"/>
          </a:xfrm>
          <a:prstGeom prst="rect">
            <a:avLst/>
          </a:prstGeom>
          <a:noFill/>
        </p:spPr>
        <p:txBody>
          <a:bodyPr wrap="square" rtlCol="0">
            <a:spAutoFit/>
          </a:bodyPr>
          <a:lstStyle/>
          <a:p>
            <a:pPr algn="ctr"/>
            <a:r>
              <a:rPr lang="en-US" b="1" dirty="0" smtClean="0">
                <a:solidFill>
                  <a:srgbClr val="FF0000"/>
                </a:solidFill>
              </a:rPr>
              <a:t>The worst thing that can happen is – you are notified that you are not eligible to apply.</a:t>
            </a:r>
            <a:endParaRPr lang="en-US" b="1" dirty="0">
              <a:solidFill>
                <a:srgbClr val="FF0000"/>
              </a:solidFill>
            </a:endParaRPr>
          </a:p>
        </p:txBody>
      </p:sp>
    </p:spTree>
    <p:extLst>
      <p:ext uri="{BB962C8B-B14F-4D97-AF65-F5344CB8AC3E}">
        <p14:creationId xmlns:p14="http://schemas.microsoft.com/office/powerpoint/2010/main" val="401515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Key Information in a Vacancy Announcement</a:t>
            </a:r>
            <a:endParaRPr lang="en-US" dirty="0"/>
          </a:p>
        </p:txBody>
      </p:sp>
      <p:sp>
        <p:nvSpPr>
          <p:cNvPr id="4" name="Text Placeholder 3"/>
          <p:cNvSpPr>
            <a:spLocks noGrp="1"/>
          </p:cNvSpPr>
          <p:nvPr>
            <p:ph type="body" idx="1"/>
          </p:nvPr>
        </p:nvSpPr>
        <p:spPr/>
        <p:txBody>
          <a:bodyPr/>
          <a:lstStyle/>
          <a:p>
            <a:r>
              <a:rPr lang="en-US" dirty="0" smtClean="0"/>
              <a:t>Read everything including the fine print</a:t>
            </a:r>
            <a:endParaRPr lang="en-US" dirty="0"/>
          </a:p>
        </p:txBody>
      </p:sp>
    </p:spTree>
    <p:extLst>
      <p:ext uri="{BB962C8B-B14F-4D97-AF65-F5344CB8AC3E}">
        <p14:creationId xmlns:p14="http://schemas.microsoft.com/office/powerpoint/2010/main" val="1294276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Can Apply</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752600"/>
            <a:ext cx="10204449" cy="3352800"/>
          </a:xfrm>
          <a:prstGeom prst="rect">
            <a:avLst/>
          </a:prstGeom>
        </p:spPr>
      </p:pic>
      <p:grpSp>
        <p:nvGrpSpPr>
          <p:cNvPr id="7" name="Group 6"/>
          <p:cNvGrpSpPr/>
          <p:nvPr/>
        </p:nvGrpSpPr>
        <p:grpSpPr>
          <a:xfrm>
            <a:off x="918021" y="3088783"/>
            <a:ext cx="4876800" cy="3429000"/>
            <a:chOff x="688516" y="3088783"/>
            <a:chExt cx="3657600" cy="3429000"/>
          </a:xfrm>
        </p:grpSpPr>
        <p:sp>
          <p:nvSpPr>
            <p:cNvPr id="5" name="Up Arrow 4"/>
            <p:cNvSpPr/>
            <p:nvPr/>
          </p:nvSpPr>
          <p:spPr>
            <a:xfrm>
              <a:off x="688516" y="3088783"/>
              <a:ext cx="3657600" cy="3429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3962400"/>
              <a:ext cx="1828800" cy="1754326"/>
            </a:xfrm>
            <a:prstGeom prst="rect">
              <a:avLst/>
            </a:prstGeom>
            <a:noFill/>
          </p:spPr>
          <p:txBody>
            <a:bodyPr wrap="square" rtlCol="0">
              <a:spAutoFit/>
            </a:bodyPr>
            <a:lstStyle/>
            <a:p>
              <a:pPr algn="ctr"/>
              <a:r>
                <a:rPr lang="en-US" b="1" dirty="0" smtClean="0"/>
                <a:t>You must apply by midnight “local time” so – midnight of the time zone you are in when applying.</a:t>
              </a:r>
              <a:endParaRPr lang="en-US" b="1" dirty="0"/>
            </a:p>
          </p:txBody>
        </p:sp>
      </p:grpSp>
      <p:grpSp>
        <p:nvGrpSpPr>
          <p:cNvPr id="10" name="Group 9"/>
          <p:cNvGrpSpPr/>
          <p:nvPr/>
        </p:nvGrpSpPr>
        <p:grpSpPr>
          <a:xfrm>
            <a:off x="1055077" y="644769"/>
            <a:ext cx="10140461" cy="5369169"/>
            <a:chOff x="1055077" y="644769"/>
            <a:chExt cx="10140461" cy="5369169"/>
          </a:xfrm>
        </p:grpSpPr>
        <p:sp>
          <p:nvSpPr>
            <p:cNvPr id="8" name="Rounded Rectangle 7"/>
            <p:cNvSpPr/>
            <p:nvPr/>
          </p:nvSpPr>
          <p:spPr>
            <a:xfrm>
              <a:off x="1055077" y="644769"/>
              <a:ext cx="10140461" cy="5369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18492" y="1582615"/>
              <a:ext cx="9355016" cy="3170099"/>
            </a:xfrm>
            <a:prstGeom prst="rect">
              <a:avLst/>
            </a:prstGeom>
            <a:noFill/>
          </p:spPr>
          <p:txBody>
            <a:bodyPr wrap="square" rtlCol="0">
              <a:spAutoFit/>
            </a:bodyPr>
            <a:lstStyle/>
            <a:p>
              <a:r>
                <a:rPr lang="en-US" sz="2000" b="1" dirty="0" smtClean="0"/>
                <a:t>It increasingly common for announcements to state a closing date and/or a statement such as </a:t>
              </a:r>
              <a:r>
                <a:rPr lang="en-US" sz="2000" b="1" i="1" dirty="0" smtClean="0">
                  <a:solidFill>
                    <a:srgbClr val="FF0000"/>
                  </a:solidFill>
                </a:rPr>
                <a:t>Or until 100 applications are received</a:t>
              </a:r>
              <a:r>
                <a:rPr lang="en-US" sz="2000" b="1" dirty="0" smtClean="0"/>
                <a:t>. This indicates they anticipate heavy interest in the position and are trying to reduce their workload so all applications received by the system AFTER 100 are in – regardless how many are actually found QUALIFIED – will be rejected. </a:t>
              </a:r>
            </a:p>
            <a:p>
              <a:endParaRPr lang="en-US" sz="2000" b="1" dirty="0"/>
            </a:p>
            <a:p>
              <a:r>
                <a:rPr lang="en-US" sz="2000" b="1" dirty="0" smtClean="0"/>
                <a:t>The morale to this story is to be vigilant and check announcements in </a:t>
              </a:r>
              <a:r>
                <a:rPr lang="en-US" sz="2000" b="1" dirty="0" err="1" smtClean="0"/>
                <a:t>USAJobs</a:t>
              </a:r>
              <a:r>
                <a:rPr lang="en-US" sz="2000" b="1" dirty="0" smtClean="0"/>
                <a:t> frequently. Some announcements receive 100 applications within a few hours of posting.</a:t>
              </a:r>
              <a:endParaRPr lang="en-US" sz="2000" b="1" dirty="0"/>
            </a:p>
          </p:txBody>
        </p:sp>
      </p:grpSp>
    </p:spTree>
    <p:extLst>
      <p:ext uri="{BB962C8B-B14F-4D97-AF65-F5344CB8AC3E}">
        <p14:creationId xmlns:p14="http://schemas.microsoft.com/office/powerpoint/2010/main" val="32895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usajobs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752600"/>
            <a:ext cx="10204449" cy="3352800"/>
          </a:xfrm>
          <a:prstGeom prst="rect">
            <a:avLst/>
          </a:prstGeom>
        </p:spPr>
      </p:pic>
      <p:sp>
        <p:nvSpPr>
          <p:cNvPr id="5" name="Up Arrow 4"/>
          <p:cNvSpPr/>
          <p:nvPr/>
        </p:nvSpPr>
        <p:spPr>
          <a:xfrm>
            <a:off x="3962400" y="3733800"/>
            <a:ext cx="7112000" cy="2971800"/>
          </a:xfrm>
          <a:prstGeom prst="upArrow">
            <a:avLst>
              <a:gd name="adj1" fmla="val 50000"/>
              <a:gd name="adj2" fmla="val 52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3" y="4419600"/>
            <a:ext cx="5568463" cy="2031325"/>
          </a:xfrm>
          <a:prstGeom prst="rect">
            <a:avLst/>
          </a:prstGeom>
          <a:noFill/>
        </p:spPr>
        <p:txBody>
          <a:bodyPr wrap="square" rtlCol="0">
            <a:spAutoFit/>
          </a:bodyPr>
          <a:lstStyle/>
          <a:p>
            <a:r>
              <a:rPr lang="en-US" b="1" dirty="0" smtClean="0"/>
              <a:t>This is the lowest salary for a GS-5 and the highest salary for a GS-5. This is typically not negotiable. You will typically start at the lowest salary. This will change once you get your first permanent position but – your first permanent position, you will likely start at the lowest salary in the range.</a:t>
            </a:r>
            <a:endParaRPr lang="en-US" b="1" dirty="0"/>
          </a:p>
        </p:txBody>
      </p:sp>
    </p:spTree>
    <p:extLst>
      <p:ext uri="{BB962C8B-B14F-4D97-AF65-F5344CB8AC3E}">
        <p14:creationId xmlns:p14="http://schemas.microsoft.com/office/powerpoint/2010/main" val="4150369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usajobs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752600"/>
            <a:ext cx="10204449" cy="3352800"/>
          </a:xfrm>
          <a:prstGeom prst="rect">
            <a:avLst/>
          </a:prstGeom>
        </p:spPr>
      </p:pic>
      <p:grpSp>
        <p:nvGrpSpPr>
          <p:cNvPr id="7" name="Group 6"/>
          <p:cNvGrpSpPr/>
          <p:nvPr/>
        </p:nvGrpSpPr>
        <p:grpSpPr>
          <a:xfrm>
            <a:off x="711200" y="3048000"/>
            <a:ext cx="5689600" cy="2590800"/>
            <a:chOff x="533400" y="3048000"/>
            <a:chExt cx="4267200" cy="2590800"/>
          </a:xfrm>
        </p:grpSpPr>
        <p:sp>
          <p:nvSpPr>
            <p:cNvPr id="5" name="Right Arrow 4"/>
            <p:cNvSpPr/>
            <p:nvPr/>
          </p:nvSpPr>
          <p:spPr>
            <a:xfrm>
              <a:off x="533400" y="3048000"/>
              <a:ext cx="4267200" cy="2590800"/>
            </a:xfrm>
            <a:prstGeom prst="rightArrow">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3429000"/>
              <a:ext cx="3505200" cy="2062103"/>
            </a:xfrm>
            <a:prstGeom prst="rect">
              <a:avLst/>
            </a:prstGeom>
            <a:noFill/>
          </p:spPr>
          <p:txBody>
            <a:bodyPr wrap="square" rtlCol="0">
              <a:spAutoFit/>
            </a:bodyPr>
            <a:lstStyle/>
            <a:p>
              <a:r>
                <a:rPr lang="en-US" sz="1600" b="1" dirty="0" smtClean="0"/>
                <a:t>This position works 40 hours per week when in season. This position is also “laid off” for a portion of the year without salary. Look into the vacancy announcement for more details on the length of the non-duty/non-pay period. They MUST lay you off for at least one pay period (2 weeks) per year.</a:t>
              </a:r>
              <a:endParaRPr lang="en-US" sz="1600" b="1" dirty="0"/>
            </a:p>
          </p:txBody>
        </p:sp>
      </p:grpSp>
    </p:spTree>
    <p:extLst>
      <p:ext uri="{BB962C8B-B14F-4D97-AF65-F5344CB8AC3E}">
        <p14:creationId xmlns:p14="http://schemas.microsoft.com/office/powerpoint/2010/main" val="25892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Application</a:t>
            </a:r>
            <a:endParaRPr lang="en-US" dirty="0"/>
          </a:p>
        </p:txBody>
      </p:sp>
      <p:sp>
        <p:nvSpPr>
          <p:cNvPr id="3" name="Content Placeholder 2"/>
          <p:cNvSpPr>
            <a:spLocks noGrp="1"/>
          </p:cNvSpPr>
          <p:nvPr>
            <p:ph idx="1"/>
          </p:nvPr>
        </p:nvSpPr>
        <p:spPr/>
        <p:txBody>
          <a:bodyPr/>
          <a:lstStyle/>
          <a:p>
            <a:r>
              <a:rPr lang="en-US" dirty="0" smtClean="0"/>
              <a:t>Select a position </a:t>
            </a:r>
          </a:p>
          <a:p>
            <a:r>
              <a:rPr lang="en-US" dirty="0" smtClean="0"/>
              <a:t>Click on the APPLY button</a:t>
            </a:r>
          </a:p>
          <a:p>
            <a:r>
              <a:rPr lang="en-US" dirty="0" smtClean="0"/>
              <a:t>You’ll be asked to attach a resume. You can have multiple tailored resumes for different types of positions.</a:t>
            </a:r>
          </a:p>
          <a:p>
            <a:r>
              <a:rPr lang="en-US" dirty="0" smtClean="0"/>
              <a:t>Select the resume you want to use and attach. Accept and continue.</a:t>
            </a:r>
          </a:p>
          <a:p>
            <a:r>
              <a:rPr lang="en-US" dirty="0" smtClean="0"/>
              <a:t>You must upload/attach both your PLC verification of hours AND your PLC certificate of eligibility. If you do not include both, you will not be found qualified.</a:t>
            </a:r>
          </a:p>
          <a:p>
            <a:r>
              <a:rPr lang="en-US" dirty="0" smtClean="0"/>
              <a:t>Include any other attachments as needed (transcripts, </a:t>
            </a:r>
            <a:r>
              <a:rPr lang="en-US" dirty="0" err="1" smtClean="0"/>
              <a:t>etc</a:t>
            </a:r>
            <a:r>
              <a:rPr lang="en-US" dirty="0" smtClean="0"/>
              <a:t>).</a:t>
            </a:r>
          </a:p>
          <a:p>
            <a:r>
              <a:rPr lang="en-US" dirty="0" smtClean="0"/>
              <a:t>You will eventually be taken to the NPS section to complete a questionnaire.</a:t>
            </a:r>
          </a:p>
          <a:p>
            <a:pPr marL="0" indent="0">
              <a:buNone/>
            </a:pPr>
            <a:endParaRPr lang="en-US" dirty="0"/>
          </a:p>
        </p:txBody>
      </p:sp>
    </p:spTree>
    <p:extLst>
      <p:ext uri="{BB962C8B-B14F-4D97-AF65-F5344CB8AC3E}">
        <p14:creationId xmlns:p14="http://schemas.microsoft.com/office/powerpoint/2010/main" val="21722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Questionnaire</a:t>
            </a:r>
            <a:endParaRPr lang="en-US" dirty="0"/>
          </a:p>
        </p:txBody>
      </p:sp>
      <p:sp>
        <p:nvSpPr>
          <p:cNvPr id="3" name="Content Placeholder 2"/>
          <p:cNvSpPr>
            <a:spLocks noGrp="1"/>
          </p:cNvSpPr>
          <p:nvPr>
            <p:ph idx="1"/>
          </p:nvPr>
        </p:nvSpPr>
        <p:spPr/>
        <p:txBody>
          <a:bodyPr/>
          <a:lstStyle/>
          <a:p>
            <a:r>
              <a:rPr lang="en-US" dirty="0" smtClean="0"/>
              <a:t>This is where you will be asked to answer specific questions about your skills and qualifications for the position and typically rate yourself from expert to no knowledge or skill.</a:t>
            </a:r>
          </a:p>
          <a:p>
            <a:r>
              <a:rPr lang="en-US" dirty="0" smtClean="0"/>
              <a:t>Do not inflate yourself but also do not under-rate yourself.</a:t>
            </a:r>
          </a:p>
          <a:p>
            <a:r>
              <a:rPr lang="en-US" dirty="0" smtClean="0"/>
              <a:t>Your score will be based on your questionnaire answers and the quality of your resume.</a:t>
            </a:r>
            <a:endParaRPr lang="en-US" dirty="0"/>
          </a:p>
        </p:txBody>
      </p:sp>
    </p:spTree>
    <p:extLst>
      <p:ext uri="{BB962C8B-B14F-4D97-AF65-F5344CB8AC3E}">
        <p14:creationId xmlns:p14="http://schemas.microsoft.com/office/powerpoint/2010/main" val="1657739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If you are serious, now is not the time to be picky!!!!!</a:t>
            </a:r>
          </a:p>
          <a:p>
            <a:r>
              <a:rPr lang="en-US" dirty="0" smtClean="0"/>
              <a:t>Some of the best experiences are in unexpected locations. </a:t>
            </a:r>
          </a:p>
          <a:p>
            <a:r>
              <a:rPr lang="en-US" dirty="0" smtClean="0"/>
              <a:t>You get more variety in small parks than large parks.</a:t>
            </a:r>
          </a:p>
          <a:p>
            <a:r>
              <a:rPr lang="en-US" dirty="0" smtClean="0"/>
              <a:t>Pets will limit your options if a position “comes with” park housing.</a:t>
            </a:r>
          </a:p>
          <a:p>
            <a:r>
              <a:rPr lang="en-US" dirty="0" smtClean="0"/>
              <a:t>Partners may limit your options – again primarily in the issue of housing.</a:t>
            </a:r>
          </a:p>
          <a:p>
            <a:r>
              <a:rPr lang="en-US" dirty="0" smtClean="0"/>
              <a:t>Your first move will not be paid. Once you are permanent, your moves </a:t>
            </a:r>
            <a:r>
              <a:rPr lang="en-US" b="1" i="1" dirty="0" smtClean="0"/>
              <a:t>may</a:t>
            </a:r>
            <a:r>
              <a:rPr lang="en-US" dirty="0" smtClean="0"/>
              <a:t> be paid but not always.</a:t>
            </a:r>
          </a:p>
          <a:p>
            <a:r>
              <a:rPr lang="en-US" dirty="0" smtClean="0"/>
              <a:t>A lot of positions will indicate that “telework” is available. This does not mean that they will allow you to live remote from the job.</a:t>
            </a:r>
          </a:p>
        </p:txBody>
      </p:sp>
    </p:spTree>
    <p:extLst>
      <p:ext uri="{BB962C8B-B14F-4D97-AF65-F5344CB8AC3E}">
        <p14:creationId xmlns:p14="http://schemas.microsoft.com/office/powerpoint/2010/main" val="3221816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Hiring </a:t>
            </a:r>
            <a:r>
              <a:rPr lang="en-US" dirty="0" err="1" smtClean="0"/>
              <a:t>Authories</a:t>
            </a:r>
            <a:endParaRPr lang="en-US" dirty="0"/>
          </a:p>
        </p:txBody>
      </p:sp>
      <p:sp>
        <p:nvSpPr>
          <p:cNvPr id="3" name="Text Placeholder 2"/>
          <p:cNvSpPr>
            <a:spLocks noGrp="1"/>
          </p:cNvSpPr>
          <p:nvPr>
            <p:ph type="body" idx="1"/>
          </p:nvPr>
        </p:nvSpPr>
        <p:spPr/>
        <p:txBody>
          <a:bodyPr/>
          <a:lstStyle/>
          <a:p>
            <a:r>
              <a:rPr lang="en-US" dirty="0" smtClean="0"/>
              <a:t>You may have multiple eligibilities to apply for permanent jobs with the federal government</a:t>
            </a:r>
            <a:endParaRPr lang="en-US" dirty="0"/>
          </a:p>
        </p:txBody>
      </p:sp>
    </p:spTree>
    <p:extLst>
      <p:ext uri="{BB962C8B-B14F-4D97-AF65-F5344CB8AC3E}">
        <p14:creationId xmlns:p14="http://schemas.microsoft.com/office/powerpoint/2010/main" val="850867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School Or Going Back?</a:t>
            </a:r>
            <a:endParaRPr lang="en-US" dirty="0"/>
          </a:p>
        </p:txBody>
      </p:sp>
      <p:sp>
        <p:nvSpPr>
          <p:cNvPr id="3" name="Content Placeholder 2"/>
          <p:cNvSpPr>
            <a:spLocks noGrp="1"/>
          </p:cNvSpPr>
          <p:nvPr>
            <p:ph idx="1"/>
          </p:nvPr>
        </p:nvSpPr>
        <p:spPr/>
        <p:txBody>
          <a:bodyPr/>
          <a:lstStyle/>
          <a:p>
            <a:r>
              <a:rPr lang="en-US" dirty="0" smtClean="0"/>
              <a:t>You may be interested in the Pathways Program, which is the only official government internship program</a:t>
            </a:r>
          </a:p>
          <a:p>
            <a:r>
              <a:rPr lang="en-US" dirty="0" smtClean="0"/>
              <a:t>If you are working with us through a conservation corps, you are an intern working through a partner but not a federal intern. </a:t>
            </a:r>
          </a:p>
          <a:p>
            <a:r>
              <a:rPr lang="en-US" dirty="0" smtClean="0"/>
              <a:t>An intern who works with us under the Pathways Program is paid through our payroll system, is an NPS employee, and wears the NPS uniform (if position is uniformed)</a:t>
            </a:r>
          </a:p>
          <a:p>
            <a:r>
              <a:rPr lang="en-US" dirty="0" smtClean="0"/>
              <a:t>Are announced in </a:t>
            </a:r>
            <a:r>
              <a:rPr lang="en-US" dirty="0" err="1" smtClean="0"/>
              <a:t>USAJobs</a:t>
            </a:r>
            <a:r>
              <a:rPr lang="en-US" dirty="0" smtClean="0"/>
              <a:t> just like any other job</a:t>
            </a:r>
          </a:p>
          <a:p>
            <a:pPr marL="0" indent="0">
              <a:buNone/>
            </a:pPr>
            <a:endParaRPr lang="en-US" dirty="0"/>
          </a:p>
        </p:txBody>
      </p:sp>
    </p:spTree>
    <p:extLst>
      <p:ext uri="{BB962C8B-B14F-4D97-AF65-F5344CB8AC3E}">
        <p14:creationId xmlns:p14="http://schemas.microsoft.com/office/powerpoint/2010/main" val="250941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522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Tracks</a:t>
            </a:r>
            <a:endParaRPr lang="en-US" dirty="0"/>
          </a:p>
        </p:txBody>
      </p:sp>
      <p:sp>
        <p:nvSpPr>
          <p:cNvPr id="3" name="Content Placeholder 2"/>
          <p:cNvSpPr>
            <a:spLocks noGrp="1"/>
          </p:cNvSpPr>
          <p:nvPr>
            <p:ph sz="half" idx="1"/>
          </p:nvPr>
        </p:nvSpPr>
        <p:spPr/>
        <p:txBody>
          <a:bodyPr/>
          <a:lstStyle/>
          <a:p>
            <a:pPr marL="0" indent="0">
              <a:buNone/>
            </a:pPr>
            <a:r>
              <a:rPr lang="en-US" sz="2400" b="1" dirty="0" smtClean="0"/>
              <a:t>Internship Program</a:t>
            </a:r>
          </a:p>
          <a:p>
            <a:r>
              <a:rPr lang="en-US" dirty="0" smtClean="0"/>
              <a:t>For current students enrolled in or accepted for enrollment in qualifying institutions</a:t>
            </a:r>
          </a:p>
          <a:p>
            <a:r>
              <a:rPr lang="en-US" dirty="0" smtClean="0"/>
              <a:t>Includes high school through professional levels (Ex: PhD, med or law school)</a:t>
            </a:r>
          </a:p>
          <a:p>
            <a:r>
              <a:rPr lang="en-US" dirty="0" smtClean="0"/>
              <a:t>Paid positions with the federal government </a:t>
            </a:r>
            <a:r>
              <a:rPr lang="en-US" b="1" i="1" dirty="0" smtClean="0"/>
              <a:t>while</a:t>
            </a:r>
            <a:r>
              <a:rPr lang="en-US" dirty="0" smtClean="0"/>
              <a:t> going to school</a:t>
            </a:r>
          </a:p>
          <a:p>
            <a:r>
              <a:rPr lang="en-US" dirty="0" smtClean="0"/>
              <a:t>Announced as “Student Trainee”</a:t>
            </a:r>
            <a:endParaRPr lang="en-US" dirty="0"/>
          </a:p>
        </p:txBody>
      </p:sp>
      <p:sp>
        <p:nvSpPr>
          <p:cNvPr id="4" name="Content Placeholder 3"/>
          <p:cNvSpPr>
            <a:spLocks noGrp="1"/>
          </p:cNvSpPr>
          <p:nvPr>
            <p:ph sz="half" idx="2"/>
          </p:nvPr>
        </p:nvSpPr>
        <p:spPr/>
        <p:txBody>
          <a:bodyPr/>
          <a:lstStyle/>
          <a:p>
            <a:pPr marL="0" indent="0">
              <a:buNone/>
            </a:pPr>
            <a:r>
              <a:rPr lang="en-US" sz="2400" b="1" dirty="0" smtClean="0"/>
              <a:t>Recent Graduates Program</a:t>
            </a:r>
          </a:p>
          <a:p>
            <a:r>
              <a:rPr lang="en-US" dirty="0" smtClean="0"/>
              <a:t>For individual who graduated from a qualifying institution within the last two years</a:t>
            </a:r>
          </a:p>
          <a:p>
            <a:r>
              <a:rPr lang="en-US" dirty="0" smtClean="0"/>
              <a:t>College level to professional</a:t>
            </a:r>
          </a:p>
          <a:p>
            <a:r>
              <a:rPr lang="en-US" dirty="0" smtClean="0"/>
              <a:t>Only applies to announcements open to Recent Graduates</a:t>
            </a:r>
          </a:p>
          <a:p>
            <a:endParaRPr lang="en-US" dirty="0"/>
          </a:p>
        </p:txBody>
      </p:sp>
    </p:spTree>
    <p:extLst>
      <p:ext uri="{BB962C8B-B14F-4D97-AF65-F5344CB8AC3E}">
        <p14:creationId xmlns:p14="http://schemas.microsoft.com/office/powerpoint/2010/main" val="1787674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USAJobs</a:t>
            </a:r>
            <a:r>
              <a:rPr lang="en-US" dirty="0" smtClean="0"/>
              <a:t> Filter</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 y="1974668"/>
            <a:ext cx="7207035" cy="2475411"/>
          </a:xfrm>
        </p:spPr>
      </p:pic>
      <p:sp>
        <p:nvSpPr>
          <p:cNvPr id="12" name="Text Placeholder 11"/>
          <p:cNvSpPr>
            <a:spLocks noGrp="1"/>
          </p:cNvSpPr>
          <p:nvPr>
            <p:ph type="body" sz="half" idx="2"/>
          </p:nvPr>
        </p:nvSpPr>
        <p:spPr/>
        <p:txBody>
          <a:bodyPr/>
          <a:lstStyle/>
          <a:p>
            <a:pPr algn="ctr"/>
            <a:r>
              <a:rPr lang="en-US" b="1" dirty="0" smtClean="0"/>
              <a:t>If you are either a current student or a recent graduate, to look for jobs open to you, you should select either the Students filter OR the Recent Graduates filter</a:t>
            </a:r>
          </a:p>
          <a:p>
            <a:pPr algn="ctr"/>
            <a:endParaRPr lang="en-US" b="1" dirty="0"/>
          </a:p>
          <a:p>
            <a:pPr algn="ctr"/>
            <a:r>
              <a:rPr lang="en-US" b="1" dirty="0" smtClean="0"/>
              <a:t>FYI – The NPS seldom if ever has vacancies open to Recent Graduates. This is primarily used by the Department of the Defense and other agencies.</a:t>
            </a:r>
            <a:endParaRPr lang="en-US" b="1" dirty="0"/>
          </a:p>
        </p:txBody>
      </p:sp>
    </p:spTree>
    <p:extLst>
      <p:ext uri="{BB962C8B-B14F-4D97-AF65-F5344CB8AC3E}">
        <p14:creationId xmlns:p14="http://schemas.microsoft.com/office/powerpoint/2010/main" val="2210979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Pathways Positions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Veterans Preference does apply</a:t>
            </a:r>
          </a:p>
          <a:p>
            <a:pPr marL="0" indent="0" algn="ctr">
              <a:buNone/>
            </a:pPr>
            <a:endParaRPr lang="en-US" sz="4800" dirty="0" smtClean="0"/>
          </a:p>
          <a:p>
            <a:pPr marL="0" indent="0" algn="ctr">
              <a:buNone/>
            </a:pPr>
            <a:r>
              <a:rPr lang="en-US" sz="4800" dirty="0" smtClean="0"/>
              <a:t>Public Land Corps eligibility does not apply</a:t>
            </a:r>
            <a:endParaRPr lang="en-US" sz="4800" dirty="0"/>
          </a:p>
        </p:txBody>
      </p:sp>
    </p:spTree>
    <p:extLst>
      <p:ext uri="{BB962C8B-B14F-4D97-AF65-F5344CB8AC3E}">
        <p14:creationId xmlns:p14="http://schemas.microsoft.com/office/powerpoint/2010/main" val="2462732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Internships</a:t>
            </a:r>
            <a:endParaRPr lang="en-US" dirty="0"/>
          </a:p>
        </p:txBody>
      </p:sp>
      <p:sp>
        <p:nvSpPr>
          <p:cNvPr id="3" name="Content Placeholder 2"/>
          <p:cNvSpPr>
            <a:spLocks noGrp="1"/>
          </p:cNvSpPr>
          <p:nvPr>
            <p:ph idx="1"/>
          </p:nvPr>
        </p:nvSpPr>
        <p:spPr/>
        <p:txBody>
          <a:bodyPr/>
          <a:lstStyle/>
          <a:p>
            <a:r>
              <a:rPr lang="en-US" dirty="0" smtClean="0"/>
              <a:t>May be hired on a temporary basis for up to one year OR an indefinite period as long as you are still enrolled in school and working toward a degree or certification</a:t>
            </a:r>
          </a:p>
          <a:p>
            <a:r>
              <a:rPr lang="en-US" dirty="0" smtClean="0"/>
              <a:t>May work full time or part time</a:t>
            </a:r>
          </a:p>
          <a:p>
            <a:r>
              <a:rPr lang="en-US" dirty="0" smtClean="0"/>
              <a:t>May be non-competitively converted to permanent position OR term position (full time for up to four years)</a:t>
            </a:r>
          </a:p>
          <a:p>
            <a:r>
              <a:rPr lang="en-US" dirty="0" smtClean="0"/>
              <a:t>Keep in mind that parks frequently announce Pathways Internships but do not have a permanent position for the intern to be hired into so accepting a Pathways Internship does not mean you will be hired into a permanent position</a:t>
            </a:r>
            <a:endParaRPr lang="en-US" dirty="0"/>
          </a:p>
        </p:txBody>
      </p:sp>
    </p:spTree>
    <p:extLst>
      <p:ext uri="{BB962C8B-B14F-4D97-AF65-F5344CB8AC3E}">
        <p14:creationId xmlns:p14="http://schemas.microsoft.com/office/powerpoint/2010/main" val="757541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 Eligibility</a:t>
            </a:r>
            <a:endParaRPr lang="en-US" dirty="0"/>
          </a:p>
        </p:txBody>
      </p:sp>
      <p:sp>
        <p:nvSpPr>
          <p:cNvPr id="3" name="Content Placeholder 2"/>
          <p:cNvSpPr>
            <a:spLocks noGrp="1"/>
          </p:cNvSpPr>
          <p:nvPr>
            <p:ph idx="1"/>
          </p:nvPr>
        </p:nvSpPr>
        <p:spPr/>
        <p:txBody>
          <a:bodyPr/>
          <a:lstStyle/>
          <a:p>
            <a:r>
              <a:rPr lang="en-US" dirty="0" smtClean="0"/>
              <a:t>Individuals who have severe physical disabilities, psychiatric disabilities, or intellectual disabilities</a:t>
            </a:r>
          </a:p>
          <a:p>
            <a:r>
              <a:rPr lang="en-US" dirty="0" smtClean="0"/>
              <a:t>Non-competitive hiring authority, which means individuals who have the Schedule A eligibility can be offered positions (permanent, term, or temporary) without applying through </a:t>
            </a:r>
            <a:r>
              <a:rPr lang="en-US" dirty="0" err="1" smtClean="0"/>
              <a:t>USAJobs</a:t>
            </a:r>
            <a:endParaRPr lang="en-US" dirty="0" smtClean="0"/>
          </a:p>
          <a:p>
            <a:r>
              <a:rPr lang="en-US" dirty="0" smtClean="0"/>
              <a:t>May be converted to permanent status after two years of successful service (Similar to two years of probation prior to achieving permanent status)</a:t>
            </a:r>
          </a:p>
          <a:p>
            <a:r>
              <a:rPr lang="en-US" dirty="0" smtClean="0"/>
              <a:t>Must receive documentation from a licensed medical professional or by a state or federal agency who provides disability benefits</a:t>
            </a:r>
          </a:p>
          <a:p>
            <a:r>
              <a:rPr lang="en-US" dirty="0" smtClean="0"/>
              <a:t>While medical records have privacy attached, you must provide sufficient documentation to verify that you meet the eligibility and so a prospective employer can provide reasonable accommodation for your work </a:t>
            </a:r>
            <a:endParaRPr lang="en-US" dirty="0"/>
          </a:p>
        </p:txBody>
      </p:sp>
    </p:spTree>
    <p:extLst>
      <p:ext uri="{BB962C8B-B14F-4D97-AF65-F5344CB8AC3E}">
        <p14:creationId xmlns:p14="http://schemas.microsoft.com/office/powerpoint/2010/main" val="342919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Reasonable Accommodation</a:t>
            </a:r>
            <a:endParaRPr lang="en-US" dirty="0"/>
          </a:p>
        </p:txBody>
      </p:sp>
      <p:sp>
        <p:nvSpPr>
          <p:cNvPr id="3" name="Text Placeholder 2"/>
          <p:cNvSpPr>
            <a:spLocks noGrp="1"/>
          </p:cNvSpPr>
          <p:nvPr>
            <p:ph type="body" idx="1"/>
          </p:nvPr>
        </p:nvSpPr>
        <p:spPr/>
        <p:txBody>
          <a:bodyPr/>
          <a:lstStyle/>
          <a:p>
            <a:r>
              <a:rPr lang="en-US" dirty="0" smtClean="0"/>
              <a:t>Visual Impairments</a:t>
            </a:r>
            <a:endParaRPr lang="en-US" dirty="0"/>
          </a:p>
        </p:txBody>
      </p:sp>
      <p:sp>
        <p:nvSpPr>
          <p:cNvPr id="4" name="Content Placeholder 3"/>
          <p:cNvSpPr>
            <a:spLocks noGrp="1"/>
          </p:cNvSpPr>
          <p:nvPr>
            <p:ph sz="half" idx="2"/>
          </p:nvPr>
        </p:nvSpPr>
        <p:spPr/>
        <p:txBody>
          <a:bodyPr/>
          <a:lstStyle/>
          <a:p>
            <a:r>
              <a:rPr lang="en-US" dirty="0" smtClean="0"/>
              <a:t>Provide magnifying screen for use with computer</a:t>
            </a:r>
          </a:p>
          <a:p>
            <a:r>
              <a:rPr lang="en-US" dirty="0" smtClean="0"/>
              <a:t>Provide audible reader for electronic files</a:t>
            </a:r>
          </a:p>
        </p:txBody>
      </p:sp>
      <p:sp>
        <p:nvSpPr>
          <p:cNvPr id="5" name="Text Placeholder 4"/>
          <p:cNvSpPr>
            <a:spLocks noGrp="1"/>
          </p:cNvSpPr>
          <p:nvPr>
            <p:ph type="body" sz="quarter" idx="3"/>
          </p:nvPr>
        </p:nvSpPr>
        <p:spPr/>
        <p:txBody>
          <a:bodyPr/>
          <a:lstStyle/>
          <a:p>
            <a:r>
              <a:rPr lang="en-US" dirty="0" smtClean="0"/>
              <a:t>Mobility Impairments</a:t>
            </a:r>
            <a:endParaRPr lang="en-US" dirty="0"/>
          </a:p>
        </p:txBody>
      </p:sp>
      <p:sp>
        <p:nvSpPr>
          <p:cNvPr id="6" name="Content Placeholder 5"/>
          <p:cNvSpPr>
            <a:spLocks noGrp="1"/>
          </p:cNvSpPr>
          <p:nvPr>
            <p:ph sz="quarter" idx="4"/>
          </p:nvPr>
        </p:nvSpPr>
        <p:spPr/>
        <p:txBody>
          <a:bodyPr/>
          <a:lstStyle/>
          <a:p>
            <a:r>
              <a:rPr lang="en-US" dirty="0" smtClean="0"/>
              <a:t>Ensure workplace is accessible via public transportation, curb cuts are present, and similar</a:t>
            </a:r>
          </a:p>
          <a:p>
            <a:r>
              <a:rPr lang="en-US" dirty="0" smtClean="0"/>
              <a:t>Desk, chair, and similar office furniture accommodates physical needs (wheelchair, height requirements, </a:t>
            </a:r>
            <a:r>
              <a:rPr lang="en-US" dirty="0" err="1" smtClean="0"/>
              <a:t>etc</a:t>
            </a:r>
            <a:r>
              <a:rPr lang="en-US" dirty="0" smtClean="0"/>
              <a:t>)</a:t>
            </a:r>
            <a:endParaRPr lang="en-US" dirty="0"/>
          </a:p>
        </p:txBody>
      </p:sp>
    </p:spTree>
    <p:extLst>
      <p:ext uri="{BB962C8B-B14F-4D97-AF65-F5344CB8AC3E}">
        <p14:creationId xmlns:p14="http://schemas.microsoft.com/office/powerpoint/2010/main" val="4064135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7382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IS A BUNCH OF THINGS!</a:t>
            </a:r>
            <a:endParaRPr lang="en-US" dirty="0"/>
          </a:p>
        </p:txBody>
      </p:sp>
      <p:sp>
        <p:nvSpPr>
          <p:cNvPr id="3" name="Content Placeholder 2"/>
          <p:cNvSpPr>
            <a:spLocks noGrp="1"/>
          </p:cNvSpPr>
          <p:nvPr>
            <p:ph idx="1"/>
          </p:nvPr>
        </p:nvSpPr>
        <p:spPr/>
        <p:txBody>
          <a:bodyPr>
            <a:normAutofit/>
          </a:bodyPr>
          <a:lstStyle/>
          <a:p>
            <a:r>
              <a:rPr lang="en-US" sz="2800" dirty="0" smtClean="0"/>
              <a:t>The PLC is An ACT – initially passed in 1993 and amended several times – mostly recently in 2019. </a:t>
            </a:r>
            <a:endParaRPr lang="en-US" sz="2800" dirty="0"/>
          </a:p>
          <a:p>
            <a:r>
              <a:rPr lang="en-US" sz="2800" dirty="0" smtClean="0"/>
              <a:t>The PLC is an NPS funding source that is part of the Recreation Fee 20% chunk of money. All parks can submit requests for PLC funds but the projects must employ youths who work through a conservation corps. Projects may not exceed $75,000.</a:t>
            </a:r>
          </a:p>
          <a:p>
            <a:r>
              <a:rPr lang="en-US" sz="2800" dirty="0" smtClean="0"/>
              <a:t>The PLC is a hiring authority available to the NPS, USFWS, BOR, USFS, and a couple of other agencies.</a:t>
            </a:r>
            <a:endParaRPr lang="en-US" sz="2800" dirty="0"/>
          </a:p>
        </p:txBody>
      </p:sp>
    </p:spTree>
    <p:extLst>
      <p:ext uri="{BB962C8B-B14F-4D97-AF65-F5344CB8AC3E}">
        <p14:creationId xmlns:p14="http://schemas.microsoft.com/office/powerpoint/2010/main" val="30219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a:t>
            </a:r>
            <a:endParaRPr lang="en-US" dirty="0"/>
          </a:p>
        </p:txBody>
      </p:sp>
      <p:sp>
        <p:nvSpPr>
          <p:cNvPr id="4" name="Text Placeholder 3"/>
          <p:cNvSpPr>
            <a:spLocks noGrp="1"/>
          </p:cNvSpPr>
          <p:nvPr>
            <p:ph type="body" sz="half" idx="2"/>
          </p:nvPr>
        </p:nvSpPr>
        <p:spPr/>
        <p:txBody>
          <a:bodyPr>
            <a:normAutofit/>
          </a:bodyPr>
          <a:lstStyle/>
          <a:p>
            <a:r>
              <a:rPr lang="en-US" sz="2400" dirty="0" smtClean="0"/>
              <a:t>To expand youth service opportunities that also benefit the public through conservation efforts that meet societal objectives</a:t>
            </a:r>
            <a:endParaRPr lang="en-US" sz="24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p:pic>
    </p:spTree>
    <p:extLst>
      <p:ext uri="{BB962C8B-B14F-4D97-AF65-F5344CB8AC3E}">
        <p14:creationId xmlns:p14="http://schemas.microsoft.com/office/powerpoint/2010/main" val="348778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Does Expire</a:t>
            </a:r>
            <a:endParaRPr lang="en-US" dirty="0"/>
          </a:p>
        </p:txBody>
      </p:sp>
      <p:sp>
        <p:nvSpPr>
          <p:cNvPr id="4" name="Text Placeholder 3"/>
          <p:cNvSpPr>
            <a:spLocks noGrp="1"/>
          </p:cNvSpPr>
          <p:nvPr>
            <p:ph type="body" sz="half" idx="2"/>
          </p:nvPr>
        </p:nvSpPr>
        <p:spPr/>
        <p:txBody>
          <a:bodyPr>
            <a:normAutofit/>
          </a:bodyPr>
          <a:lstStyle/>
          <a:p>
            <a:pPr algn="ctr"/>
            <a:r>
              <a:rPr lang="en-US" sz="2400" b="1" dirty="0" smtClean="0"/>
              <a:t>Your certificate expires and your eligibility ends two years from the date on your certificate</a:t>
            </a:r>
            <a:endParaRPr lang="en-US" dirty="0"/>
          </a:p>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9194" r="9194"/>
          <a:stretch>
            <a:fillRect/>
          </a:stretch>
        </p:blipFill>
        <p:spPr/>
      </p:pic>
    </p:spTree>
    <p:extLst>
      <p:ext uri="{BB962C8B-B14F-4D97-AF65-F5344CB8AC3E}">
        <p14:creationId xmlns:p14="http://schemas.microsoft.com/office/powerpoint/2010/main" val="34482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Done a New Project</a:t>
            </a:r>
            <a:endParaRPr lang="en-US" dirty="0"/>
          </a:p>
        </p:txBody>
      </p:sp>
      <p:sp>
        <p:nvSpPr>
          <p:cNvPr id="3" name="Content Placeholder 2"/>
          <p:cNvSpPr>
            <a:spLocks noGrp="1"/>
          </p:cNvSpPr>
          <p:nvPr>
            <p:ph idx="1"/>
          </p:nvPr>
        </p:nvSpPr>
        <p:spPr/>
        <p:txBody>
          <a:bodyPr/>
          <a:lstStyle/>
          <a:p>
            <a:pPr marL="0" indent="0">
              <a:buNone/>
            </a:pPr>
            <a:r>
              <a:rPr lang="en-US" sz="4000" dirty="0" smtClean="0"/>
              <a:t>Can I get a new certificate?</a:t>
            </a:r>
          </a:p>
          <a:p>
            <a:pPr marL="0" indent="0">
              <a:buNone/>
            </a:pPr>
            <a:endParaRPr lang="en-US" sz="3600" dirty="0" smtClean="0"/>
          </a:p>
          <a:p>
            <a:r>
              <a:rPr lang="en-US" sz="4000" b="1" dirty="0" smtClean="0"/>
              <a:t>Yes but </a:t>
            </a:r>
          </a:p>
          <a:p>
            <a:pPr lvl="1"/>
            <a:r>
              <a:rPr lang="en-US" dirty="0" smtClean="0"/>
              <a:t>Keep track of your hours per usual</a:t>
            </a:r>
          </a:p>
          <a:p>
            <a:pPr lvl="1"/>
            <a:r>
              <a:rPr lang="en-US" dirty="0" smtClean="0"/>
              <a:t>Continue to use your current certificate until it expires</a:t>
            </a:r>
          </a:p>
          <a:p>
            <a:pPr lvl="1"/>
            <a:r>
              <a:rPr lang="en-US" dirty="0" smtClean="0"/>
              <a:t>Submit a new request for a certificate if you are still under the age of 31</a:t>
            </a:r>
            <a:endParaRPr lang="en-US" dirty="0"/>
          </a:p>
        </p:txBody>
      </p:sp>
    </p:spTree>
    <p:extLst>
      <p:ext uri="{BB962C8B-B14F-4D97-AF65-F5344CB8AC3E}">
        <p14:creationId xmlns:p14="http://schemas.microsoft.com/office/powerpoint/2010/main" val="163540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Use It More Than Once?</a:t>
            </a:r>
            <a:endParaRPr lang="en-US" dirty="0"/>
          </a:p>
        </p:txBody>
      </p:sp>
      <p:sp>
        <p:nvSpPr>
          <p:cNvPr id="3" name="Content Placeholder 2"/>
          <p:cNvSpPr>
            <a:spLocks noGrp="1"/>
          </p:cNvSpPr>
          <p:nvPr>
            <p:ph idx="1"/>
          </p:nvPr>
        </p:nvSpPr>
        <p:spPr/>
        <p:txBody>
          <a:bodyPr/>
          <a:lstStyle/>
          <a:p>
            <a:pPr marL="0" indent="0" algn="ctr">
              <a:buNone/>
            </a:pPr>
            <a:r>
              <a:rPr lang="en-US" sz="8000" dirty="0" smtClean="0"/>
              <a:t>YES</a:t>
            </a:r>
          </a:p>
          <a:p>
            <a:pPr algn="ctr"/>
            <a:endParaRPr lang="en-US" dirty="0"/>
          </a:p>
          <a:p>
            <a:pPr marL="0" indent="0" algn="ctr">
              <a:buNone/>
            </a:pPr>
            <a:r>
              <a:rPr lang="en-US" sz="3600" dirty="0" smtClean="0"/>
              <a:t>You can use your PLC certificate as many times as you like until it expires – even if you are hired for a job.</a:t>
            </a:r>
          </a:p>
          <a:p>
            <a:pPr marL="0" indent="0" algn="ctr">
              <a:buNone/>
            </a:pPr>
            <a:endParaRPr lang="en-US" sz="3600" dirty="0"/>
          </a:p>
        </p:txBody>
      </p:sp>
    </p:spTree>
    <p:extLst>
      <p:ext uri="{BB962C8B-B14F-4D97-AF65-F5344CB8AC3E}">
        <p14:creationId xmlns:p14="http://schemas.microsoft.com/office/powerpoint/2010/main" val="1397086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TM03090434[[fn=Wood Type]]</Template>
  <TotalTime>419</TotalTime>
  <Words>2891</Words>
  <Application>Microsoft Macintosh PowerPoint</Application>
  <PresentationFormat>Widescreen</PresentationFormat>
  <Paragraphs>215</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Bookman Old Style</vt:lpstr>
      <vt:lpstr>Century Gothic</vt:lpstr>
      <vt:lpstr>Wingdings</vt:lpstr>
      <vt:lpstr>Wood Type</vt:lpstr>
      <vt:lpstr>Public Land Corps</vt:lpstr>
      <vt:lpstr>What’s Covered</vt:lpstr>
      <vt:lpstr>What’s Not Covered</vt:lpstr>
      <vt:lpstr>What Is It?</vt:lpstr>
      <vt:lpstr>PLC IS A BUNCH OF THINGS!</vt:lpstr>
      <vt:lpstr>Intent</vt:lpstr>
      <vt:lpstr>It Does Expire</vt:lpstr>
      <vt:lpstr>I’ve Done a New Project</vt:lpstr>
      <vt:lpstr>Can I Use It More Than Once?</vt:lpstr>
      <vt:lpstr>I Lost My Certificate</vt:lpstr>
      <vt:lpstr>Using Your Certificate</vt:lpstr>
      <vt:lpstr>Basic Facts</vt:lpstr>
      <vt:lpstr>Open to General Public</vt:lpstr>
      <vt:lpstr>USAJobs</vt:lpstr>
      <vt:lpstr>The Federal Government Platform</vt:lpstr>
      <vt:lpstr>In Search You Want</vt:lpstr>
      <vt:lpstr>In Search You Want</vt:lpstr>
      <vt:lpstr>Other Search Points</vt:lpstr>
      <vt:lpstr>Other Search Points</vt:lpstr>
      <vt:lpstr>More on Merit Promotion</vt:lpstr>
      <vt:lpstr>More on Merit Promotion</vt:lpstr>
      <vt:lpstr>National Park Service</vt:lpstr>
      <vt:lpstr>Permanent vs. Career Seasonal</vt:lpstr>
      <vt:lpstr>Permanent vs. Career Seasonal</vt:lpstr>
      <vt:lpstr>Permanent vs. Career Seasonal</vt:lpstr>
      <vt:lpstr>Permanent vs. Temporary</vt:lpstr>
      <vt:lpstr>Sorry!</vt:lpstr>
      <vt:lpstr>Pathways</vt:lpstr>
      <vt:lpstr>Clarification From the Agency</vt:lpstr>
      <vt:lpstr>Apply Anyway</vt:lpstr>
      <vt:lpstr>Other Key Information in a Vacancy Announcement</vt:lpstr>
      <vt:lpstr>When You Can Apply</vt:lpstr>
      <vt:lpstr>usajobs</vt:lpstr>
      <vt:lpstr>usajobs</vt:lpstr>
      <vt:lpstr>Steps to Application</vt:lpstr>
      <vt:lpstr>Questionnaire</vt:lpstr>
      <vt:lpstr>Tips</vt:lpstr>
      <vt:lpstr>Other Hiring Authories</vt:lpstr>
      <vt:lpstr>In School Or Going Back?</vt:lpstr>
      <vt:lpstr>Pathways Tracks</vt:lpstr>
      <vt:lpstr>USAJobs Filter</vt:lpstr>
      <vt:lpstr>All Pathways Positions</vt:lpstr>
      <vt:lpstr>Pathways Internships</vt:lpstr>
      <vt:lpstr>Schedule A Eligibility</vt:lpstr>
      <vt:lpstr>Examples of Reasonable Accommodation</vt:lpstr>
      <vt:lpstr>Questions?</vt:lpstr>
    </vt:vector>
  </TitlesOfParts>
  <Company>National Park Service</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Land Corps</dc:title>
  <dc:creator>MMMills</dc:creator>
  <cp:lastModifiedBy>Microsoft Office User</cp:lastModifiedBy>
  <cp:revision>62</cp:revision>
  <dcterms:created xsi:type="dcterms:W3CDTF">2018-03-23T17:03:13Z</dcterms:created>
  <dcterms:modified xsi:type="dcterms:W3CDTF">2019-10-04T16:29:45Z</dcterms:modified>
</cp:coreProperties>
</file>